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306" r:id="rId3"/>
    <p:sldId id="309" r:id="rId4"/>
    <p:sldId id="310" r:id="rId5"/>
    <p:sldId id="316" r:id="rId6"/>
    <p:sldId id="287" r:id="rId7"/>
    <p:sldId id="311" r:id="rId8"/>
    <p:sldId id="258" r:id="rId9"/>
    <p:sldId id="259" r:id="rId10"/>
    <p:sldId id="260" r:id="rId11"/>
    <p:sldId id="261" r:id="rId12"/>
    <p:sldId id="288" r:id="rId13"/>
    <p:sldId id="263" r:id="rId14"/>
    <p:sldId id="312" r:id="rId15"/>
    <p:sldId id="289" r:id="rId16"/>
    <p:sldId id="290" r:id="rId17"/>
    <p:sldId id="291" r:id="rId18"/>
    <p:sldId id="267" r:id="rId19"/>
    <p:sldId id="293" r:id="rId20"/>
    <p:sldId id="270" r:id="rId21"/>
    <p:sldId id="294" r:id="rId22"/>
    <p:sldId id="322" r:id="rId23"/>
    <p:sldId id="295" r:id="rId24"/>
    <p:sldId id="296" r:id="rId25"/>
    <p:sldId id="297" r:id="rId26"/>
    <p:sldId id="298" r:id="rId27"/>
    <p:sldId id="299" r:id="rId28"/>
    <p:sldId id="274" r:id="rId29"/>
    <p:sldId id="317" r:id="rId30"/>
    <p:sldId id="318" r:id="rId31"/>
    <p:sldId id="319" r:id="rId32"/>
    <p:sldId id="320" r:id="rId33"/>
    <p:sldId id="321" r:id="rId34"/>
    <p:sldId id="305" r:id="rId35"/>
    <p:sldId id="282" r:id="rId36"/>
    <p:sldId id="300" r:id="rId37"/>
    <p:sldId id="276" r:id="rId38"/>
    <p:sldId id="277" r:id="rId39"/>
    <p:sldId id="278" r:id="rId40"/>
    <p:sldId id="303" r:id="rId41"/>
    <p:sldId id="307" r:id="rId42"/>
    <p:sldId id="314" r:id="rId43"/>
    <p:sldId id="313" r:id="rId44"/>
    <p:sldId id="323" r:id="rId45"/>
    <p:sldId id="324" r:id="rId46"/>
    <p:sldId id="325" r:id="rId47"/>
    <p:sldId id="308" r:id="rId48"/>
    <p:sldId id="315" r:id="rId49"/>
    <p:sldId id="326" r:id="rId50"/>
    <p:sldId id="286" r:id="rId51"/>
  </p:sldIdLst>
  <p:sldSz cx="12192000" cy="6858000"/>
  <p:notesSz cx="6858000" cy="9144000"/>
  <p:defaultText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2" autoAdjust="0"/>
    <p:restoredTop sz="94660"/>
  </p:normalViewPr>
  <p:slideViewPr>
    <p:cSldViewPr snapToGrid="0">
      <p:cViewPr varScale="1">
        <p:scale>
          <a:sx n="114" d="100"/>
          <a:sy n="114" d="100"/>
        </p:scale>
        <p:origin x="432"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file:///C:\Users\Sandra%20H\Desktop\DUMMY.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Sandra%20H\Desktop\DUMM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a:lstStyle/>
          <a:p>
            <a:pPr>
              <a:defRPr/>
            </a:pPr>
            <a:r>
              <a:rPr lang="en-US"/>
              <a:t>impulso (AO)</a:t>
            </a:r>
          </a:p>
        </c:rich>
      </c:tx>
      <c:layout>
        <c:manualLayout>
          <c:xMode val="edge"/>
          <c:yMode val="edge"/>
          <c:x val="7.0368704664240486E-2"/>
          <c:y val="8.5403063317875283E-2"/>
        </c:manualLayout>
      </c:layout>
      <c:overlay val="1"/>
    </c:title>
    <c:autoTitleDeleted val="0"/>
    <c:plotArea>
      <c:layout>
        <c:manualLayout>
          <c:layoutTarget val="inner"/>
          <c:xMode val="edge"/>
          <c:yMode val="edge"/>
          <c:x val="0.14390332458442706"/>
          <c:y val="4.1666666666666678E-2"/>
          <c:w val="0.82831889763779554"/>
          <c:h val="0.78260061242344747"/>
        </c:manualLayout>
      </c:layout>
      <c:lineChart>
        <c:grouping val="standard"/>
        <c:varyColors val="0"/>
        <c:ser>
          <c:idx val="0"/>
          <c:order val="0"/>
          <c:tx>
            <c:v>dummy</c:v>
          </c:tx>
          <c:spPr>
            <a:ln w="25400"/>
          </c:spPr>
          <c:marker>
            <c:symbol val="circle"/>
            <c:size val="5"/>
            <c:spPr>
              <a:solidFill>
                <a:schemeClr val="tx1"/>
              </a:solidFill>
            </c:spPr>
          </c:marker>
          <c:val>
            <c:numRef>
              <c:f>Sheet1!$B$3:$B$13</c:f>
              <c:numCache>
                <c:formatCode>General</c:formatCode>
                <c:ptCount val="11"/>
                <c:pt idx="0">
                  <c:v>0</c:v>
                </c:pt>
                <c:pt idx="1">
                  <c:v>0</c:v>
                </c:pt>
                <c:pt idx="2">
                  <c:v>0</c:v>
                </c:pt>
                <c:pt idx="3">
                  <c:v>0</c:v>
                </c:pt>
                <c:pt idx="4">
                  <c:v>0</c:v>
                </c:pt>
                <c:pt idx="5">
                  <c:v>1</c:v>
                </c:pt>
                <c:pt idx="6">
                  <c:v>0</c:v>
                </c:pt>
                <c:pt idx="7">
                  <c:v>0</c:v>
                </c:pt>
                <c:pt idx="8">
                  <c:v>0</c:v>
                </c:pt>
                <c:pt idx="9">
                  <c:v>0</c:v>
                </c:pt>
                <c:pt idx="10">
                  <c:v>0</c:v>
                </c:pt>
              </c:numCache>
            </c:numRef>
          </c:val>
          <c:smooth val="0"/>
          <c:extLst>
            <c:ext xmlns:c16="http://schemas.microsoft.com/office/drawing/2014/chart" uri="{C3380CC4-5D6E-409C-BE32-E72D297353CC}">
              <c16:uniqueId val="{00000000-CC08-46BE-8169-64254CBF4148}"/>
            </c:ext>
          </c:extLst>
        </c:ser>
        <c:dLbls>
          <c:showLegendKey val="0"/>
          <c:showVal val="0"/>
          <c:showCatName val="0"/>
          <c:showSerName val="0"/>
          <c:showPercent val="0"/>
          <c:showBubbleSize val="0"/>
        </c:dLbls>
        <c:marker val="1"/>
        <c:smooth val="0"/>
        <c:axId val="183116928"/>
        <c:axId val="183118848"/>
      </c:lineChart>
      <c:catAx>
        <c:axId val="183116928"/>
        <c:scaling>
          <c:orientation val="minMax"/>
        </c:scaling>
        <c:delete val="0"/>
        <c:axPos val="b"/>
        <c:majorTickMark val="out"/>
        <c:minorTickMark val="none"/>
        <c:tickLblPos val="nextTo"/>
        <c:txPr>
          <a:bodyPr/>
          <a:lstStyle/>
          <a:p>
            <a:pPr>
              <a:defRPr>
                <a:noFill/>
              </a:defRPr>
            </a:pPr>
            <a:endParaRPr lang="en-US"/>
          </a:p>
        </c:txPr>
        <c:crossAx val="183118848"/>
        <c:crosses val="autoZero"/>
        <c:auto val="1"/>
        <c:lblAlgn val="ctr"/>
        <c:lblOffset val="100"/>
        <c:noMultiLvlLbl val="0"/>
      </c:catAx>
      <c:valAx>
        <c:axId val="183118848"/>
        <c:scaling>
          <c:orientation val="minMax"/>
        </c:scaling>
        <c:delete val="1"/>
        <c:axPos val="l"/>
        <c:numFmt formatCode="General" sourceLinked="1"/>
        <c:majorTickMark val="out"/>
        <c:minorTickMark val="none"/>
        <c:tickLblPos val="none"/>
        <c:crossAx val="183116928"/>
        <c:crosses val="autoZero"/>
        <c:crossBetween val="between"/>
      </c:valAx>
      <c:dTable>
        <c:showHorzBorder val="1"/>
        <c:showVertBorder val="1"/>
        <c:showOutline val="1"/>
        <c:showKeys val="0"/>
      </c:dTable>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a:lstStyle/>
          <a:p>
            <a:pPr>
              <a:defRPr/>
            </a:pPr>
            <a:r>
              <a:rPr lang="en-US"/>
              <a:t>Escalón (LS)</a:t>
            </a:r>
          </a:p>
        </c:rich>
      </c:tx>
      <c:layout>
        <c:manualLayout>
          <c:xMode val="edge"/>
          <c:yMode val="edge"/>
          <c:x val="0.14902379861077833"/>
          <c:y val="0.17150273255370851"/>
        </c:manualLayout>
      </c:layout>
      <c:overlay val="1"/>
    </c:title>
    <c:autoTitleDeleted val="0"/>
    <c:plotArea>
      <c:layout>
        <c:manualLayout>
          <c:layoutTarget val="inner"/>
          <c:xMode val="edge"/>
          <c:yMode val="edge"/>
          <c:x val="0.14390332458442706"/>
          <c:y val="4.1666666666666664E-2"/>
          <c:w val="0.82831889763779554"/>
          <c:h val="0.78260061242344747"/>
        </c:manualLayout>
      </c:layout>
      <c:lineChart>
        <c:grouping val="standard"/>
        <c:varyColors val="0"/>
        <c:ser>
          <c:idx val="0"/>
          <c:order val="0"/>
          <c:tx>
            <c:v>dummy</c:v>
          </c:tx>
          <c:spPr>
            <a:ln w="25400"/>
          </c:spPr>
          <c:marker>
            <c:symbol val="circle"/>
            <c:size val="5"/>
            <c:spPr>
              <a:solidFill>
                <a:schemeClr val="tx1"/>
              </a:solidFill>
            </c:spPr>
          </c:marker>
          <c:val>
            <c:numRef>
              <c:f>Sheet1!$C$3:$C$13</c:f>
              <c:numCache>
                <c:formatCode>General</c:formatCode>
                <c:ptCount val="11"/>
                <c:pt idx="0">
                  <c:v>0</c:v>
                </c:pt>
                <c:pt idx="1">
                  <c:v>0</c:v>
                </c:pt>
                <c:pt idx="2">
                  <c:v>0</c:v>
                </c:pt>
                <c:pt idx="3">
                  <c:v>0</c:v>
                </c:pt>
                <c:pt idx="4">
                  <c:v>0</c:v>
                </c:pt>
                <c:pt idx="5">
                  <c:v>1</c:v>
                </c:pt>
                <c:pt idx="6">
                  <c:v>1</c:v>
                </c:pt>
                <c:pt idx="7">
                  <c:v>1</c:v>
                </c:pt>
                <c:pt idx="8">
                  <c:v>1</c:v>
                </c:pt>
                <c:pt idx="9">
                  <c:v>1</c:v>
                </c:pt>
                <c:pt idx="10">
                  <c:v>1</c:v>
                </c:pt>
              </c:numCache>
            </c:numRef>
          </c:val>
          <c:smooth val="0"/>
          <c:extLst>
            <c:ext xmlns:c16="http://schemas.microsoft.com/office/drawing/2014/chart" uri="{C3380CC4-5D6E-409C-BE32-E72D297353CC}">
              <c16:uniqueId val="{00000000-3B18-4DEF-8483-39EBAD74E035}"/>
            </c:ext>
          </c:extLst>
        </c:ser>
        <c:dLbls>
          <c:showLegendKey val="0"/>
          <c:showVal val="0"/>
          <c:showCatName val="0"/>
          <c:showSerName val="0"/>
          <c:showPercent val="0"/>
          <c:showBubbleSize val="0"/>
        </c:dLbls>
        <c:marker val="1"/>
        <c:smooth val="0"/>
        <c:axId val="183157120"/>
        <c:axId val="183159040"/>
      </c:lineChart>
      <c:catAx>
        <c:axId val="183157120"/>
        <c:scaling>
          <c:orientation val="minMax"/>
        </c:scaling>
        <c:delete val="0"/>
        <c:axPos val="b"/>
        <c:majorTickMark val="out"/>
        <c:minorTickMark val="none"/>
        <c:tickLblPos val="nextTo"/>
        <c:txPr>
          <a:bodyPr/>
          <a:lstStyle/>
          <a:p>
            <a:pPr>
              <a:defRPr>
                <a:noFill/>
              </a:defRPr>
            </a:pPr>
            <a:endParaRPr lang="en-US"/>
          </a:p>
        </c:txPr>
        <c:crossAx val="183159040"/>
        <c:crosses val="autoZero"/>
        <c:auto val="1"/>
        <c:lblAlgn val="ctr"/>
        <c:lblOffset val="100"/>
        <c:noMultiLvlLbl val="0"/>
      </c:catAx>
      <c:valAx>
        <c:axId val="183159040"/>
        <c:scaling>
          <c:orientation val="minMax"/>
        </c:scaling>
        <c:delete val="1"/>
        <c:axPos val="l"/>
        <c:numFmt formatCode="General" sourceLinked="1"/>
        <c:majorTickMark val="out"/>
        <c:minorTickMark val="none"/>
        <c:tickLblPos val="none"/>
        <c:crossAx val="183157120"/>
        <c:crosses val="autoZero"/>
        <c:crossBetween val="between"/>
      </c:valAx>
      <c:dTable>
        <c:showHorzBorder val="1"/>
        <c:showVertBorder val="1"/>
        <c:showOutline val="1"/>
        <c:showKeys val="0"/>
      </c:dTable>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5ACC5E-CFC4-40EC-99ED-4E93ACD2A14B}" type="datetimeFigureOut">
              <a:rPr lang="es-CR" smtClean="0"/>
              <a:t>20/10/2018</a:t>
            </a:fld>
            <a:endParaRPr lang="es-C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E489A-10DE-4634-8B1C-95E121749263}" type="slidenum">
              <a:rPr lang="es-CR" smtClean="0"/>
              <a:t>‹#›</a:t>
            </a:fld>
            <a:endParaRPr lang="es-CR"/>
          </a:p>
        </p:txBody>
      </p:sp>
    </p:spTree>
    <p:extLst>
      <p:ext uri="{BB962C8B-B14F-4D97-AF65-F5344CB8AC3E}">
        <p14:creationId xmlns:p14="http://schemas.microsoft.com/office/powerpoint/2010/main" val="3435290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R"/>
          </a:p>
        </p:txBody>
      </p:sp>
      <p:sp>
        <p:nvSpPr>
          <p:cNvPr id="9220" name="3 Marcador de pie de página"/>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en-US"/>
          </a:p>
        </p:txBody>
      </p:sp>
      <p:sp>
        <p:nvSpPr>
          <p:cNvPr id="5" name="4 Marcador de fecha"/>
          <p:cNvSpPr>
            <a:spLocks noGrp="1"/>
          </p:cNvSpPr>
          <p:nvPr>
            <p:ph type="dt" sz="quarter" idx="1"/>
          </p:nvPr>
        </p:nvSpPr>
        <p:spPr/>
        <p:txBody>
          <a:bodyPr/>
          <a:lstStyle/>
          <a:p>
            <a:pPr>
              <a:defRPr/>
            </a:pPr>
            <a:endParaRPr lang="en-US"/>
          </a:p>
        </p:txBody>
      </p:sp>
    </p:spTree>
    <p:extLst>
      <p:ext uri="{BB962C8B-B14F-4D97-AF65-F5344CB8AC3E}">
        <p14:creationId xmlns:p14="http://schemas.microsoft.com/office/powerpoint/2010/main" val="251650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R"/>
          </a:p>
        </p:txBody>
      </p:sp>
      <p:sp>
        <p:nvSpPr>
          <p:cNvPr id="8196" name="3 Marcador de pie de página"/>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en-US"/>
          </a:p>
        </p:txBody>
      </p:sp>
      <p:sp>
        <p:nvSpPr>
          <p:cNvPr id="5" name="4 Marcador de fecha"/>
          <p:cNvSpPr>
            <a:spLocks noGrp="1"/>
          </p:cNvSpPr>
          <p:nvPr>
            <p:ph type="dt" sz="quarter" idx="1"/>
          </p:nvPr>
        </p:nvSpPr>
        <p:spPr/>
        <p:txBody>
          <a:bodyPr/>
          <a:lstStyle/>
          <a:p>
            <a:pPr>
              <a:defRPr/>
            </a:pPr>
            <a:endParaRPr lang="en-US"/>
          </a:p>
        </p:txBody>
      </p:sp>
    </p:spTree>
    <p:extLst>
      <p:ext uri="{BB962C8B-B14F-4D97-AF65-F5344CB8AC3E}">
        <p14:creationId xmlns:p14="http://schemas.microsoft.com/office/powerpoint/2010/main" val="3220442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R"/>
          </a:p>
        </p:txBody>
      </p:sp>
      <p:sp>
        <p:nvSpPr>
          <p:cNvPr id="9220" name="3 Marcador de pie de página"/>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en-US"/>
          </a:p>
        </p:txBody>
      </p:sp>
      <p:sp>
        <p:nvSpPr>
          <p:cNvPr id="5" name="4 Marcador de fecha"/>
          <p:cNvSpPr>
            <a:spLocks noGrp="1"/>
          </p:cNvSpPr>
          <p:nvPr>
            <p:ph type="dt" sz="quarter" idx="1"/>
          </p:nvPr>
        </p:nvSpPr>
        <p:spPr/>
        <p:txBody>
          <a:bodyPr/>
          <a:lstStyle/>
          <a:p>
            <a:pPr>
              <a:defRPr/>
            </a:pPr>
            <a:endParaRPr lang="en-US"/>
          </a:p>
        </p:txBody>
      </p:sp>
    </p:spTree>
    <p:extLst>
      <p:ext uri="{BB962C8B-B14F-4D97-AF65-F5344CB8AC3E}">
        <p14:creationId xmlns:p14="http://schemas.microsoft.com/office/powerpoint/2010/main" val="3704597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R"/>
          </a:p>
        </p:txBody>
      </p:sp>
      <p:sp>
        <p:nvSpPr>
          <p:cNvPr id="11268" name="3 Marcador de pie de página"/>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endParaRPr lang="en-US"/>
          </a:p>
        </p:txBody>
      </p:sp>
      <p:sp>
        <p:nvSpPr>
          <p:cNvPr id="5" name="4 Marcador de fecha"/>
          <p:cNvSpPr>
            <a:spLocks noGrp="1"/>
          </p:cNvSpPr>
          <p:nvPr>
            <p:ph type="dt" sz="quarter" idx="1"/>
          </p:nvPr>
        </p:nvSpPr>
        <p:spPr/>
        <p:txBody>
          <a:bodyPr/>
          <a:lstStyle/>
          <a:p>
            <a:pPr>
              <a:defRPr/>
            </a:pP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CR"/>
          </a:p>
        </p:txBody>
      </p:sp>
      <p:sp>
        <p:nvSpPr>
          <p:cNvPr id="4" name="Slide Number Placeholder 3"/>
          <p:cNvSpPr>
            <a:spLocks noGrp="1"/>
          </p:cNvSpPr>
          <p:nvPr>
            <p:ph type="sldNum" sz="quarter" idx="5"/>
          </p:nvPr>
        </p:nvSpPr>
        <p:spPr/>
        <p:txBody>
          <a:bodyPr/>
          <a:lstStyle/>
          <a:p>
            <a:pPr>
              <a:defRPr/>
            </a:pPr>
            <a:fld id="{D616BFE6-330E-4CA7-A959-3E69E4F60C18}" type="slidenum">
              <a:rPr lang="en-US" smtClean="0"/>
              <a:pPr>
                <a:defRPr/>
              </a:pPr>
              <a:t>40</a:t>
            </a:fld>
            <a:endParaRPr lang="en-US"/>
          </a:p>
        </p:txBody>
      </p:sp>
      <p:sp>
        <p:nvSpPr>
          <p:cNvPr id="5" name="4 Marcador de fecha"/>
          <p:cNvSpPr>
            <a:spLocks noGrp="1"/>
          </p:cNvSpPr>
          <p:nvPr>
            <p:ph type="dt" sz="quarter" idx="1"/>
          </p:nvPr>
        </p:nvSpPr>
        <p:spPr/>
        <p:txBody>
          <a:bodyPr/>
          <a:lstStyle/>
          <a:p>
            <a:pPr>
              <a:defRPr/>
            </a:pPr>
            <a:endParaRPr lang="en-US"/>
          </a:p>
        </p:txBody>
      </p:sp>
    </p:spTree>
    <p:extLst>
      <p:ext uri="{BB962C8B-B14F-4D97-AF65-F5344CB8AC3E}">
        <p14:creationId xmlns:p14="http://schemas.microsoft.com/office/powerpoint/2010/main" val="2961550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4F10C3-E194-4EC1-84D2-6E50402CCA2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R"/>
          </a:p>
        </p:txBody>
      </p:sp>
      <p:sp>
        <p:nvSpPr>
          <p:cNvPr id="3" name="Subtítulo 2">
            <a:extLst>
              <a:ext uri="{FF2B5EF4-FFF2-40B4-BE49-F238E27FC236}">
                <a16:creationId xmlns:a16="http://schemas.microsoft.com/office/drawing/2014/main" id="{399B4129-BBBC-478F-9F05-ED067334D8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R"/>
          </a:p>
        </p:txBody>
      </p:sp>
      <p:sp>
        <p:nvSpPr>
          <p:cNvPr id="4" name="Marcador de fecha 3">
            <a:extLst>
              <a:ext uri="{FF2B5EF4-FFF2-40B4-BE49-F238E27FC236}">
                <a16:creationId xmlns:a16="http://schemas.microsoft.com/office/drawing/2014/main" id="{6DACCF1C-5D9E-4889-8D32-7A46E18D340D}"/>
              </a:ext>
            </a:extLst>
          </p:cNvPr>
          <p:cNvSpPr>
            <a:spLocks noGrp="1"/>
          </p:cNvSpPr>
          <p:nvPr>
            <p:ph type="dt" sz="half" idx="10"/>
          </p:nvPr>
        </p:nvSpPr>
        <p:spPr/>
        <p:txBody>
          <a:bodyPr/>
          <a:lstStyle/>
          <a:p>
            <a:fld id="{319E5981-E66F-4FC4-B161-A66F8509B830}" type="datetimeFigureOut">
              <a:rPr lang="es-CR" smtClean="0"/>
              <a:t>20/10/2018</a:t>
            </a:fld>
            <a:endParaRPr lang="es-CR"/>
          </a:p>
        </p:txBody>
      </p:sp>
      <p:sp>
        <p:nvSpPr>
          <p:cNvPr id="5" name="Marcador de pie de página 4">
            <a:extLst>
              <a:ext uri="{FF2B5EF4-FFF2-40B4-BE49-F238E27FC236}">
                <a16:creationId xmlns:a16="http://schemas.microsoft.com/office/drawing/2014/main" id="{88EBB7B3-4B0D-4881-9756-75D5C81DF759}"/>
              </a:ext>
            </a:extLst>
          </p:cNvPr>
          <p:cNvSpPr>
            <a:spLocks noGrp="1"/>
          </p:cNvSpPr>
          <p:nvPr>
            <p:ph type="ftr" sz="quarter" idx="11"/>
          </p:nvPr>
        </p:nvSpPr>
        <p:spPr/>
        <p:txBody>
          <a:bodyPr/>
          <a:lstStyle/>
          <a:p>
            <a:endParaRPr lang="es-CR"/>
          </a:p>
        </p:txBody>
      </p:sp>
      <p:sp>
        <p:nvSpPr>
          <p:cNvPr id="6" name="Marcador de número de diapositiva 5">
            <a:extLst>
              <a:ext uri="{FF2B5EF4-FFF2-40B4-BE49-F238E27FC236}">
                <a16:creationId xmlns:a16="http://schemas.microsoft.com/office/drawing/2014/main" id="{B6138DAE-B2BD-49D0-A085-71033E9FADBA}"/>
              </a:ext>
            </a:extLst>
          </p:cNvPr>
          <p:cNvSpPr>
            <a:spLocks noGrp="1"/>
          </p:cNvSpPr>
          <p:nvPr>
            <p:ph type="sldNum" sz="quarter" idx="12"/>
          </p:nvPr>
        </p:nvSpPr>
        <p:spPr/>
        <p:txBody>
          <a:bodyPr/>
          <a:lstStyle/>
          <a:p>
            <a:fld id="{9EF609A7-D0FC-4160-87C0-252AAB696135}" type="slidenum">
              <a:rPr lang="es-CR" smtClean="0"/>
              <a:t>‹#›</a:t>
            </a:fld>
            <a:endParaRPr lang="es-CR"/>
          </a:p>
        </p:txBody>
      </p:sp>
    </p:spTree>
    <p:extLst>
      <p:ext uri="{BB962C8B-B14F-4D97-AF65-F5344CB8AC3E}">
        <p14:creationId xmlns:p14="http://schemas.microsoft.com/office/powerpoint/2010/main" val="4262166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C41B9C-BF51-4DD2-9A42-785D7E229B74}"/>
              </a:ext>
            </a:extLst>
          </p:cNvPr>
          <p:cNvSpPr>
            <a:spLocks noGrp="1"/>
          </p:cNvSpPr>
          <p:nvPr>
            <p:ph type="title"/>
          </p:nvPr>
        </p:nvSpPr>
        <p:spPr/>
        <p:txBody>
          <a:bodyPr/>
          <a:lstStyle/>
          <a:p>
            <a:r>
              <a:rPr lang="es-ES"/>
              <a:t>Haga clic para modificar el estilo de título del patrón</a:t>
            </a:r>
            <a:endParaRPr lang="es-CR"/>
          </a:p>
        </p:txBody>
      </p:sp>
      <p:sp>
        <p:nvSpPr>
          <p:cNvPr id="3" name="Marcador de texto vertical 2">
            <a:extLst>
              <a:ext uri="{FF2B5EF4-FFF2-40B4-BE49-F238E27FC236}">
                <a16:creationId xmlns:a16="http://schemas.microsoft.com/office/drawing/2014/main" id="{ACB62608-AE66-402B-B0AD-62B34DEAA2F3}"/>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a:extLst>
              <a:ext uri="{FF2B5EF4-FFF2-40B4-BE49-F238E27FC236}">
                <a16:creationId xmlns:a16="http://schemas.microsoft.com/office/drawing/2014/main" id="{BE486FAE-F786-4B21-A390-672F3D46B40A}"/>
              </a:ext>
            </a:extLst>
          </p:cNvPr>
          <p:cNvSpPr>
            <a:spLocks noGrp="1"/>
          </p:cNvSpPr>
          <p:nvPr>
            <p:ph type="dt" sz="half" idx="10"/>
          </p:nvPr>
        </p:nvSpPr>
        <p:spPr/>
        <p:txBody>
          <a:bodyPr/>
          <a:lstStyle/>
          <a:p>
            <a:fld id="{319E5981-E66F-4FC4-B161-A66F8509B830}" type="datetimeFigureOut">
              <a:rPr lang="es-CR" smtClean="0"/>
              <a:t>20/10/2018</a:t>
            </a:fld>
            <a:endParaRPr lang="es-CR"/>
          </a:p>
        </p:txBody>
      </p:sp>
      <p:sp>
        <p:nvSpPr>
          <p:cNvPr id="5" name="Marcador de pie de página 4">
            <a:extLst>
              <a:ext uri="{FF2B5EF4-FFF2-40B4-BE49-F238E27FC236}">
                <a16:creationId xmlns:a16="http://schemas.microsoft.com/office/drawing/2014/main" id="{B73A4B9F-36DC-4122-AA19-57BCA093A69D}"/>
              </a:ext>
            </a:extLst>
          </p:cNvPr>
          <p:cNvSpPr>
            <a:spLocks noGrp="1"/>
          </p:cNvSpPr>
          <p:nvPr>
            <p:ph type="ftr" sz="quarter" idx="11"/>
          </p:nvPr>
        </p:nvSpPr>
        <p:spPr/>
        <p:txBody>
          <a:bodyPr/>
          <a:lstStyle/>
          <a:p>
            <a:endParaRPr lang="es-CR"/>
          </a:p>
        </p:txBody>
      </p:sp>
      <p:sp>
        <p:nvSpPr>
          <p:cNvPr id="6" name="Marcador de número de diapositiva 5">
            <a:extLst>
              <a:ext uri="{FF2B5EF4-FFF2-40B4-BE49-F238E27FC236}">
                <a16:creationId xmlns:a16="http://schemas.microsoft.com/office/drawing/2014/main" id="{DFCAE216-4216-4E76-9E64-4340860CE365}"/>
              </a:ext>
            </a:extLst>
          </p:cNvPr>
          <p:cNvSpPr>
            <a:spLocks noGrp="1"/>
          </p:cNvSpPr>
          <p:nvPr>
            <p:ph type="sldNum" sz="quarter" idx="12"/>
          </p:nvPr>
        </p:nvSpPr>
        <p:spPr/>
        <p:txBody>
          <a:bodyPr/>
          <a:lstStyle/>
          <a:p>
            <a:fld id="{9EF609A7-D0FC-4160-87C0-252AAB696135}" type="slidenum">
              <a:rPr lang="es-CR" smtClean="0"/>
              <a:t>‹#›</a:t>
            </a:fld>
            <a:endParaRPr lang="es-CR"/>
          </a:p>
        </p:txBody>
      </p:sp>
    </p:spTree>
    <p:extLst>
      <p:ext uri="{BB962C8B-B14F-4D97-AF65-F5344CB8AC3E}">
        <p14:creationId xmlns:p14="http://schemas.microsoft.com/office/powerpoint/2010/main" val="3923552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6FC6572-FBEB-450C-BDB2-FFE67CC8A54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R"/>
          </a:p>
        </p:txBody>
      </p:sp>
      <p:sp>
        <p:nvSpPr>
          <p:cNvPr id="3" name="Marcador de texto vertical 2">
            <a:extLst>
              <a:ext uri="{FF2B5EF4-FFF2-40B4-BE49-F238E27FC236}">
                <a16:creationId xmlns:a16="http://schemas.microsoft.com/office/drawing/2014/main" id="{44C70505-6773-480A-BC4C-65E5C7FE187D}"/>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a:extLst>
              <a:ext uri="{FF2B5EF4-FFF2-40B4-BE49-F238E27FC236}">
                <a16:creationId xmlns:a16="http://schemas.microsoft.com/office/drawing/2014/main" id="{6A37E9F0-492B-46A9-9D35-64944EF8A18D}"/>
              </a:ext>
            </a:extLst>
          </p:cNvPr>
          <p:cNvSpPr>
            <a:spLocks noGrp="1"/>
          </p:cNvSpPr>
          <p:nvPr>
            <p:ph type="dt" sz="half" idx="10"/>
          </p:nvPr>
        </p:nvSpPr>
        <p:spPr/>
        <p:txBody>
          <a:bodyPr/>
          <a:lstStyle/>
          <a:p>
            <a:fld id="{319E5981-E66F-4FC4-B161-A66F8509B830}" type="datetimeFigureOut">
              <a:rPr lang="es-CR" smtClean="0"/>
              <a:t>20/10/2018</a:t>
            </a:fld>
            <a:endParaRPr lang="es-CR"/>
          </a:p>
        </p:txBody>
      </p:sp>
      <p:sp>
        <p:nvSpPr>
          <p:cNvPr id="5" name="Marcador de pie de página 4">
            <a:extLst>
              <a:ext uri="{FF2B5EF4-FFF2-40B4-BE49-F238E27FC236}">
                <a16:creationId xmlns:a16="http://schemas.microsoft.com/office/drawing/2014/main" id="{0A18091A-2445-4A2E-A8BF-8D3BA390DB10}"/>
              </a:ext>
            </a:extLst>
          </p:cNvPr>
          <p:cNvSpPr>
            <a:spLocks noGrp="1"/>
          </p:cNvSpPr>
          <p:nvPr>
            <p:ph type="ftr" sz="quarter" idx="11"/>
          </p:nvPr>
        </p:nvSpPr>
        <p:spPr/>
        <p:txBody>
          <a:bodyPr/>
          <a:lstStyle/>
          <a:p>
            <a:endParaRPr lang="es-CR"/>
          </a:p>
        </p:txBody>
      </p:sp>
      <p:sp>
        <p:nvSpPr>
          <p:cNvPr id="6" name="Marcador de número de diapositiva 5">
            <a:extLst>
              <a:ext uri="{FF2B5EF4-FFF2-40B4-BE49-F238E27FC236}">
                <a16:creationId xmlns:a16="http://schemas.microsoft.com/office/drawing/2014/main" id="{5C1E176E-19D8-4D31-9524-7674155183EC}"/>
              </a:ext>
            </a:extLst>
          </p:cNvPr>
          <p:cNvSpPr>
            <a:spLocks noGrp="1"/>
          </p:cNvSpPr>
          <p:nvPr>
            <p:ph type="sldNum" sz="quarter" idx="12"/>
          </p:nvPr>
        </p:nvSpPr>
        <p:spPr/>
        <p:txBody>
          <a:bodyPr/>
          <a:lstStyle/>
          <a:p>
            <a:fld id="{9EF609A7-D0FC-4160-87C0-252AAB696135}" type="slidenum">
              <a:rPr lang="es-CR" smtClean="0"/>
              <a:t>‹#›</a:t>
            </a:fld>
            <a:endParaRPr lang="es-CR"/>
          </a:p>
        </p:txBody>
      </p:sp>
    </p:spTree>
    <p:extLst>
      <p:ext uri="{BB962C8B-B14F-4D97-AF65-F5344CB8AC3E}">
        <p14:creationId xmlns:p14="http://schemas.microsoft.com/office/powerpoint/2010/main" val="4082993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6327E-FE85-42F0-B83D-C7EDFC4BFE39}"/>
              </a:ext>
            </a:extLst>
          </p:cNvPr>
          <p:cNvSpPr>
            <a:spLocks noGrp="1"/>
          </p:cNvSpPr>
          <p:nvPr>
            <p:ph type="title"/>
          </p:nvPr>
        </p:nvSpPr>
        <p:spPr/>
        <p:txBody>
          <a:bodyPr/>
          <a:lstStyle/>
          <a:p>
            <a:r>
              <a:rPr lang="es-ES"/>
              <a:t>Haga clic para modificar el estilo de título del patrón</a:t>
            </a:r>
            <a:endParaRPr lang="es-CR"/>
          </a:p>
        </p:txBody>
      </p:sp>
      <p:sp>
        <p:nvSpPr>
          <p:cNvPr id="3" name="Marcador de contenido 2">
            <a:extLst>
              <a:ext uri="{FF2B5EF4-FFF2-40B4-BE49-F238E27FC236}">
                <a16:creationId xmlns:a16="http://schemas.microsoft.com/office/drawing/2014/main" id="{E387AB36-CFB4-48C2-85F2-559EE91371C7}"/>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a:extLst>
              <a:ext uri="{FF2B5EF4-FFF2-40B4-BE49-F238E27FC236}">
                <a16:creationId xmlns:a16="http://schemas.microsoft.com/office/drawing/2014/main" id="{88A0A8E4-CF35-4C0F-9DB0-3A8A5EC95947}"/>
              </a:ext>
            </a:extLst>
          </p:cNvPr>
          <p:cNvSpPr>
            <a:spLocks noGrp="1"/>
          </p:cNvSpPr>
          <p:nvPr>
            <p:ph type="dt" sz="half" idx="10"/>
          </p:nvPr>
        </p:nvSpPr>
        <p:spPr/>
        <p:txBody>
          <a:bodyPr/>
          <a:lstStyle/>
          <a:p>
            <a:fld id="{319E5981-E66F-4FC4-B161-A66F8509B830}" type="datetimeFigureOut">
              <a:rPr lang="es-CR" smtClean="0"/>
              <a:t>20/10/2018</a:t>
            </a:fld>
            <a:endParaRPr lang="es-CR"/>
          </a:p>
        </p:txBody>
      </p:sp>
      <p:sp>
        <p:nvSpPr>
          <p:cNvPr id="5" name="Marcador de pie de página 4">
            <a:extLst>
              <a:ext uri="{FF2B5EF4-FFF2-40B4-BE49-F238E27FC236}">
                <a16:creationId xmlns:a16="http://schemas.microsoft.com/office/drawing/2014/main" id="{5797B470-C187-448A-90FE-6B05DC25C925}"/>
              </a:ext>
            </a:extLst>
          </p:cNvPr>
          <p:cNvSpPr>
            <a:spLocks noGrp="1"/>
          </p:cNvSpPr>
          <p:nvPr>
            <p:ph type="ftr" sz="quarter" idx="11"/>
          </p:nvPr>
        </p:nvSpPr>
        <p:spPr/>
        <p:txBody>
          <a:bodyPr/>
          <a:lstStyle/>
          <a:p>
            <a:endParaRPr lang="es-CR"/>
          </a:p>
        </p:txBody>
      </p:sp>
      <p:sp>
        <p:nvSpPr>
          <p:cNvPr id="6" name="Marcador de número de diapositiva 5">
            <a:extLst>
              <a:ext uri="{FF2B5EF4-FFF2-40B4-BE49-F238E27FC236}">
                <a16:creationId xmlns:a16="http://schemas.microsoft.com/office/drawing/2014/main" id="{D0A097C9-DDCC-46B4-8FC0-B2987F0EA7AE}"/>
              </a:ext>
            </a:extLst>
          </p:cNvPr>
          <p:cNvSpPr>
            <a:spLocks noGrp="1"/>
          </p:cNvSpPr>
          <p:nvPr>
            <p:ph type="sldNum" sz="quarter" idx="12"/>
          </p:nvPr>
        </p:nvSpPr>
        <p:spPr/>
        <p:txBody>
          <a:bodyPr/>
          <a:lstStyle/>
          <a:p>
            <a:fld id="{9EF609A7-D0FC-4160-87C0-252AAB696135}" type="slidenum">
              <a:rPr lang="es-CR" smtClean="0"/>
              <a:t>‹#›</a:t>
            </a:fld>
            <a:endParaRPr lang="es-CR"/>
          </a:p>
        </p:txBody>
      </p:sp>
    </p:spTree>
    <p:extLst>
      <p:ext uri="{BB962C8B-B14F-4D97-AF65-F5344CB8AC3E}">
        <p14:creationId xmlns:p14="http://schemas.microsoft.com/office/powerpoint/2010/main" val="1342522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57B14B-3D10-4987-9480-9175AFE1D43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R"/>
          </a:p>
        </p:txBody>
      </p:sp>
      <p:sp>
        <p:nvSpPr>
          <p:cNvPr id="3" name="Marcador de texto 2">
            <a:extLst>
              <a:ext uri="{FF2B5EF4-FFF2-40B4-BE49-F238E27FC236}">
                <a16:creationId xmlns:a16="http://schemas.microsoft.com/office/drawing/2014/main" id="{9336A6C4-13CA-4C2B-92C6-480F3674E3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768DA162-44F8-47D1-ABE3-968436FAFC43}"/>
              </a:ext>
            </a:extLst>
          </p:cNvPr>
          <p:cNvSpPr>
            <a:spLocks noGrp="1"/>
          </p:cNvSpPr>
          <p:nvPr>
            <p:ph type="dt" sz="half" idx="10"/>
          </p:nvPr>
        </p:nvSpPr>
        <p:spPr/>
        <p:txBody>
          <a:bodyPr/>
          <a:lstStyle/>
          <a:p>
            <a:fld id="{319E5981-E66F-4FC4-B161-A66F8509B830}" type="datetimeFigureOut">
              <a:rPr lang="es-CR" smtClean="0"/>
              <a:t>20/10/2018</a:t>
            </a:fld>
            <a:endParaRPr lang="es-CR"/>
          </a:p>
        </p:txBody>
      </p:sp>
      <p:sp>
        <p:nvSpPr>
          <p:cNvPr id="5" name="Marcador de pie de página 4">
            <a:extLst>
              <a:ext uri="{FF2B5EF4-FFF2-40B4-BE49-F238E27FC236}">
                <a16:creationId xmlns:a16="http://schemas.microsoft.com/office/drawing/2014/main" id="{2E4B1C45-66B0-4439-81B9-19B82E09C06F}"/>
              </a:ext>
            </a:extLst>
          </p:cNvPr>
          <p:cNvSpPr>
            <a:spLocks noGrp="1"/>
          </p:cNvSpPr>
          <p:nvPr>
            <p:ph type="ftr" sz="quarter" idx="11"/>
          </p:nvPr>
        </p:nvSpPr>
        <p:spPr/>
        <p:txBody>
          <a:bodyPr/>
          <a:lstStyle/>
          <a:p>
            <a:endParaRPr lang="es-CR"/>
          </a:p>
        </p:txBody>
      </p:sp>
      <p:sp>
        <p:nvSpPr>
          <p:cNvPr id="6" name="Marcador de número de diapositiva 5">
            <a:extLst>
              <a:ext uri="{FF2B5EF4-FFF2-40B4-BE49-F238E27FC236}">
                <a16:creationId xmlns:a16="http://schemas.microsoft.com/office/drawing/2014/main" id="{71383E3E-138E-4DE4-B31C-CFAC004B447A}"/>
              </a:ext>
            </a:extLst>
          </p:cNvPr>
          <p:cNvSpPr>
            <a:spLocks noGrp="1"/>
          </p:cNvSpPr>
          <p:nvPr>
            <p:ph type="sldNum" sz="quarter" idx="12"/>
          </p:nvPr>
        </p:nvSpPr>
        <p:spPr/>
        <p:txBody>
          <a:bodyPr/>
          <a:lstStyle/>
          <a:p>
            <a:fld id="{9EF609A7-D0FC-4160-87C0-252AAB696135}" type="slidenum">
              <a:rPr lang="es-CR" smtClean="0"/>
              <a:t>‹#›</a:t>
            </a:fld>
            <a:endParaRPr lang="es-CR"/>
          </a:p>
        </p:txBody>
      </p:sp>
    </p:spTree>
    <p:extLst>
      <p:ext uri="{BB962C8B-B14F-4D97-AF65-F5344CB8AC3E}">
        <p14:creationId xmlns:p14="http://schemas.microsoft.com/office/powerpoint/2010/main" val="2746106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AEA571-A5F1-4DC9-968C-E9975FE8EC34}"/>
              </a:ext>
            </a:extLst>
          </p:cNvPr>
          <p:cNvSpPr>
            <a:spLocks noGrp="1"/>
          </p:cNvSpPr>
          <p:nvPr>
            <p:ph type="title"/>
          </p:nvPr>
        </p:nvSpPr>
        <p:spPr/>
        <p:txBody>
          <a:bodyPr/>
          <a:lstStyle/>
          <a:p>
            <a:r>
              <a:rPr lang="es-ES"/>
              <a:t>Haga clic para modificar el estilo de título del patrón</a:t>
            </a:r>
            <a:endParaRPr lang="es-CR"/>
          </a:p>
        </p:txBody>
      </p:sp>
      <p:sp>
        <p:nvSpPr>
          <p:cNvPr id="3" name="Marcador de contenido 2">
            <a:extLst>
              <a:ext uri="{FF2B5EF4-FFF2-40B4-BE49-F238E27FC236}">
                <a16:creationId xmlns:a16="http://schemas.microsoft.com/office/drawing/2014/main" id="{4B2A590C-8F77-4199-A183-63527F1AA174}"/>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contenido 3">
            <a:extLst>
              <a:ext uri="{FF2B5EF4-FFF2-40B4-BE49-F238E27FC236}">
                <a16:creationId xmlns:a16="http://schemas.microsoft.com/office/drawing/2014/main" id="{2E956375-9DF3-4462-9240-FBA85B7B68A2}"/>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5" name="Marcador de fecha 4">
            <a:extLst>
              <a:ext uri="{FF2B5EF4-FFF2-40B4-BE49-F238E27FC236}">
                <a16:creationId xmlns:a16="http://schemas.microsoft.com/office/drawing/2014/main" id="{BE904BC9-0D92-462B-94EE-C134FAE71211}"/>
              </a:ext>
            </a:extLst>
          </p:cNvPr>
          <p:cNvSpPr>
            <a:spLocks noGrp="1"/>
          </p:cNvSpPr>
          <p:nvPr>
            <p:ph type="dt" sz="half" idx="10"/>
          </p:nvPr>
        </p:nvSpPr>
        <p:spPr/>
        <p:txBody>
          <a:bodyPr/>
          <a:lstStyle/>
          <a:p>
            <a:fld id="{319E5981-E66F-4FC4-B161-A66F8509B830}" type="datetimeFigureOut">
              <a:rPr lang="es-CR" smtClean="0"/>
              <a:t>20/10/2018</a:t>
            </a:fld>
            <a:endParaRPr lang="es-CR"/>
          </a:p>
        </p:txBody>
      </p:sp>
      <p:sp>
        <p:nvSpPr>
          <p:cNvPr id="6" name="Marcador de pie de página 5">
            <a:extLst>
              <a:ext uri="{FF2B5EF4-FFF2-40B4-BE49-F238E27FC236}">
                <a16:creationId xmlns:a16="http://schemas.microsoft.com/office/drawing/2014/main" id="{52507F82-3F93-4AC8-B90A-282ACC47F107}"/>
              </a:ext>
            </a:extLst>
          </p:cNvPr>
          <p:cNvSpPr>
            <a:spLocks noGrp="1"/>
          </p:cNvSpPr>
          <p:nvPr>
            <p:ph type="ftr" sz="quarter" idx="11"/>
          </p:nvPr>
        </p:nvSpPr>
        <p:spPr/>
        <p:txBody>
          <a:bodyPr/>
          <a:lstStyle/>
          <a:p>
            <a:endParaRPr lang="es-CR"/>
          </a:p>
        </p:txBody>
      </p:sp>
      <p:sp>
        <p:nvSpPr>
          <p:cNvPr id="7" name="Marcador de número de diapositiva 6">
            <a:extLst>
              <a:ext uri="{FF2B5EF4-FFF2-40B4-BE49-F238E27FC236}">
                <a16:creationId xmlns:a16="http://schemas.microsoft.com/office/drawing/2014/main" id="{05A927BD-3A09-4895-99F1-9E80C35EF91E}"/>
              </a:ext>
            </a:extLst>
          </p:cNvPr>
          <p:cNvSpPr>
            <a:spLocks noGrp="1"/>
          </p:cNvSpPr>
          <p:nvPr>
            <p:ph type="sldNum" sz="quarter" idx="12"/>
          </p:nvPr>
        </p:nvSpPr>
        <p:spPr/>
        <p:txBody>
          <a:bodyPr/>
          <a:lstStyle/>
          <a:p>
            <a:fld id="{9EF609A7-D0FC-4160-87C0-252AAB696135}" type="slidenum">
              <a:rPr lang="es-CR" smtClean="0"/>
              <a:t>‹#›</a:t>
            </a:fld>
            <a:endParaRPr lang="es-CR"/>
          </a:p>
        </p:txBody>
      </p:sp>
    </p:spTree>
    <p:extLst>
      <p:ext uri="{BB962C8B-B14F-4D97-AF65-F5344CB8AC3E}">
        <p14:creationId xmlns:p14="http://schemas.microsoft.com/office/powerpoint/2010/main" val="35771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0E1297-AC61-4C43-876D-70628F40288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R"/>
          </a:p>
        </p:txBody>
      </p:sp>
      <p:sp>
        <p:nvSpPr>
          <p:cNvPr id="3" name="Marcador de texto 2">
            <a:extLst>
              <a:ext uri="{FF2B5EF4-FFF2-40B4-BE49-F238E27FC236}">
                <a16:creationId xmlns:a16="http://schemas.microsoft.com/office/drawing/2014/main" id="{106BC299-7374-4EC0-BBC0-330116CD24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D387894F-CF88-42A7-88D8-27BDCC09F3C0}"/>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5" name="Marcador de texto 4">
            <a:extLst>
              <a:ext uri="{FF2B5EF4-FFF2-40B4-BE49-F238E27FC236}">
                <a16:creationId xmlns:a16="http://schemas.microsoft.com/office/drawing/2014/main" id="{309ED0C7-64BC-4A50-85E6-03D7704B5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6987ED5B-BD29-4EC5-BB03-06B98F14E893}"/>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7" name="Marcador de fecha 6">
            <a:extLst>
              <a:ext uri="{FF2B5EF4-FFF2-40B4-BE49-F238E27FC236}">
                <a16:creationId xmlns:a16="http://schemas.microsoft.com/office/drawing/2014/main" id="{C55AB3F8-6705-4649-8F00-7681727AC443}"/>
              </a:ext>
            </a:extLst>
          </p:cNvPr>
          <p:cNvSpPr>
            <a:spLocks noGrp="1"/>
          </p:cNvSpPr>
          <p:nvPr>
            <p:ph type="dt" sz="half" idx="10"/>
          </p:nvPr>
        </p:nvSpPr>
        <p:spPr/>
        <p:txBody>
          <a:bodyPr/>
          <a:lstStyle/>
          <a:p>
            <a:fld id="{319E5981-E66F-4FC4-B161-A66F8509B830}" type="datetimeFigureOut">
              <a:rPr lang="es-CR" smtClean="0"/>
              <a:t>20/10/2018</a:t>
            </a:fld>
            <a:endParaRPr lang="es-CR"/>
          </a:p>
        </p:txBody>
      </p:sp>
      <p:sp>
        <p:nvSpPr>
          <p:cNvPr id="8" name="Marcador de pie de página 7">
            <a:extLst>
              <a:ext uri="{FF2B5EF4-FFF2-40B4-BE49-F238E27FC236}">
                <a16:creationId xmlns:a16="http://schemas.microsoft.com/office/drawing/2014/main" id="{228AC95B-F572-4BD1-AD04-F8C6264303D1}"/>
              </a:ext>
            </a:extLst>
          </p:cNvPr>
          <p:cNvSpPr>
            <a:spLocks noGrp="1"/>
          </p:cNvSpPr>
          <p:nvPr>
            <p:ph type="ftr" sz="quarter" idx="11"/>
          </p:nvPr>
        </p:nvSpPr>
        <p:spPr/>
        <p:txBody>
          <a:bodyPr/>
          <a:lstStyle/>
          <a:p>
            <a:endParaRPr lang="es-CR"/>
          </a:p>
        </p:txBody>
      </p:sp>
      <p:sp>
        <p:nvSpPr>
          <p:cNvPr id="9" name="Marcador de número de diapositiva 8">
            <a:extLst>
              <a:ext uri="{FF2B5EF4-FFF2-40B4-BE49-F238E27FC236}">
                <a16:creationId xmlns:a16="http://schemas.microsoft.com/office/drawing/2014/main" id="{0746EC46-0B69-4040-889E-1A6482C69C72}"/>
              </a:ext>
            </a:extLst>
          </p:cNvPr>
          <p:cNvSpPr>
            <a:spLocks noGrp="1"/>
          </p:cNvSpPr>
          <p:nvPr>
            <p:ph type="sldNum" sz="quarter" idx="12"/>
          </p:nvPr>
        </p:nvSpPr>
        <p:spPr/>
        <p:txBody>
          <a:bodyPr/>
          <a:lstStyle/>
          <a:p>
            <a:fld id="{9EF609A7-D0FC-4160-87C0-252AAB696135}" type="slidenum">
              <a:rPr lang="es-CR" smtClean="0"/>
              <a:t>‹#›</a:t>
            </a:fld>
            <a:endParaRPr lang="es-CR"/>
          </a:p>
        </p:txBody>
      </p:sp>
    </p:spTree>
    <p:extLst>
      <p:ext uri="{BB962C8B-B14F-4D97-AF65-F5344CB8AC3E}">
        <p14:creationId xmlns:p14="http://schemas.microsoft.com/office/powerpoint/2010/main" val="1695741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647F3B-1DF4-48A2-8AAA-0A0D8BC631CD}"/>
              </a:ext>
            </a:extLst>
          </p:cNvPr>
          <p:cNvSpPr>
            <a:spLocks noGrp="1"/>
          </p:cNvSpPr>
          <p:nvPr>
            <p:ph type="title"/>
          </p:nvPr>
        </p:nvSpPr>
        <p:spPr/>
        <p:txBody>
          <a:bodyPr/>
          <a:lstStyle/>
          <a:p>
            <a:r>
              <a:rPr lang="es-ES"/>
              <a:t>Haga clic para modificar el estilo de título del patrón</a:t>
            </a:r>
            <a:endParaRPr lang="es-CR"/>
          </a:p>
        </p:txBody>
      </p:sp>
      <p:sp>
        <p:nvSpPr>
          <p:cNvPr id="3" name="Marcador de fecha 2">
            <a:extLst>
              <a:ext uri="{FF2B5EF4-FFF2-40B4-BE49-F238E27FC236}">
                <a16:creationId xmlns:a16="http://schemas.microsoft.com/office/drawing/2014/main" id="{F91D1C43-9E98-4E5E-9770-BA616678B018}"/>
              </a:ext>
            </a:extLst>
          </p:cNvPr>
          <p:cNvSpPr>
            <a:spLocks noGrp="1"/>
          </p:cNvSpPr>
          <p:nvPr>
            <p:ph type="dt" sz="half" idx="10"/>
          </p:nvPr>
        </p:nvSpPr>
        <p:spPr/>
        <p:txBody>
          <a:bodyPr/>
          <a:lstStyle/>
          <a:p>
            <a:fld id="{319E5981-E66F-4FC4-B161-A66F8509B830}" type="datetimeFigureOut">
              <a:rPr lang="es-CR" smtClean="0"/>
              <a:t>20/10/2018</a:t>
            </a:fld>
            <a:endParaRPr lang="es-CR"/>
          </a:p>
        </p:txBody>
      </p:sp>
      <p:sp>
        <p:nvSpPr>
          <p:cNvPr id="4" name="Marcador de pie de página 3">
            <a:extLst>
              <a:ext uri="{FF2B5EF4-FFF2-40B4-BE49-F238E27FC236}">
                <a16:creationId xmlns:a16="http://schemas.microsoft.com/office/drawing/2014/main" id="{8A512EF0-1B79-4242-A804-B3EE0C9A00B9}"/>
              </a:ext>
            </a:extLst>
          </p:cNvPr>
          <p:cNvSpPr>
            <a:spLocks noGrp="1"/>
          </p:cNvSpPr>
          <p:nvPr>
            <p:ph type="ftr" sz="quarter" idx="11"/>
          </p:nvPr>
        </p:nvSpPr>
        <p:spPr/>
        <p:txBody>
          <a:bodyPr/>
          <a:lstStyle/>
          <a:p>
            <a:endParaRPr lang="es-CR"/>
          </a:p>
        </p:txBody>
      </p:sp>
      <p:sp>
        <p:nvSpPr>
          <p:cNvPr id="5" name="Marcador de número de diapositiva 4">
            <a:extLst>
              <a:ext uri="{FF2B5EF4-FFF2-40B4-BE49-F238E27FC236}">
                <a16:creationId xmlns:a16="http://schemas.microsoft.com/office/drawing/2014/main" id="{1E2BB7B1-5BAF-472A-9BB8-FEC92614B0DE}"/>
              </a:ext>
            </a:extLst>
          </p:cNvPr>
          <p:cNvSpPr>
            <a:spLocks noGrp="1"/>
          </p:cNvSpPr>
          <p:nvPr>
            <p:ph type="sldNum" sz="quarter" idx="12"/>
          </p:nvPr>
        </p:nvSpPr>
        <p:spPr/>
        <p:txBody>
          <a:bodyPr/>
          <a:lstStyle/>
          <a:p>
            <a:fld id="{9EF609A7-D0FC-4160-87C0-252AAB696135}" type="slidenum">
              <a:rPr lang="es-CR" smtClean="0"/>
              <a:t>‹#›</a:t>
            </a:fld>
            <a:endParaRPr lang="es-CR"/>
          </a:p>
        </p:txBody>
      </p:sp>
    </p:spTree>
    <p:extLst>
      <p:ext uri="{BB962C8B-B14F-4D97-AF65-F5344CB8AC3E}">
        <p14:creationId xmlns:p14="http://schemas.microsoft.com/office/powerpoint/2010/main" val="3471722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45CD481-C59E-4930-8B5B-CB29C25A669A}"/>
              </a:ext>
            </a:extLst>
          </p:cNvPr>
          <p:cNvSpPr>
            <a:spLocks noGrp="1"/>
          </p:cNvSpPr>
          <p:nvPr>
            <p:ph type="dt" sz="half" idx="10"/>
          </p:nvPr>
        </p:nvSpPr>
        <p:spPr/>
        <p:txBody>
          <a:bodyPr/>
          <a:lstStyle/>
          <a:p>
            <a:fld id="{319E5981-E66F-4FC4-B161-A66F8509B830}" type="datetimeFigureOut">
              <a:rPr lang="es-CR" smtClean="0"/>
              <a:t>20/10/2018</a:t>
            </a:fld>
            <a:endParaRPr lang="es-CR"/>
          </a:p>
        </p:txBody>
      </p:sp>
      <p:sp>
        <p:nvSpPr>
          <p:cNvPr id="3" name="Marcador de pie de página 2">
            <a:extLst>
              <a:ext uri="{FF2B5EF4-FFF2-40B4-BE49-F238E27FC236}">
                <a16:creationId xmlns:a16="http://schemas.microsoft.com/office/drawing/2014/main" id="{2EE167AC-4BE0-4522-A462-3CAC96626F91}"/>
              </a:ext>
            </a:extLst>
          </p:cNvPr>
          <p:cNvSpPr>
            <a:spLocks noGrp="1"/>
          </p:cNvSpPr>
          <p:nvPr>
            <p:ph type="ftr" sz="quarter" idx="11"/>
          </p:nvPr>
        </p:nvSpPr>
        <p:spPr/>
        <p:txBody>
          <a:bodyPr/>
          <a:lstStyle/>
          <a:p>
            <a:endParaRPr lang="es-CR"/>
          </a:p>
        </p:txBody>
      </p:sp>
      <p:sp>
        <p:nvSpPr>
          <p:cNvPr id="4" name="Marcador de número de diapositiva 3">
            <a:extLst>
              <a:ext uri="{FF2B5EF4-FFF2-40B4-BE49-F238E27FC236}">
                <a16:creationId xmlns:a16="http://schemas.microsoft.com/office/drawing/2014/main" id="{107FF73D-9129-4486-9070-461DB31FE0CF}"/>
              </a:ext>
            </a:extLst>
          </p:cNvPr>
          <p:cNvSpPr>
            <a:spLocks noGrp="1"/>
          </p:cNvSpPr>
          <p:nvPr>
            <p:ph type="sldNum" sz="quarter" idx="12"/>
          </p:nvPr>
        </p:nvSpPr>
        <p:spPr/>
        <p:txBody>
          <a:bodyPr/>
          <a:lstStyle/>
          <a:p>
            <a:fld id="{9EF609A7-D0FC-4160-87C0-252AAB696135}" type="slidenum">
              <a:rPr lang="es-CR" smtClean="0"/>
              <a:t>‹#›</a:t>
            </a:fld>
            <a:endParaRPr lang="es-CR"/>
          </a:p>
        </p:txBody>
      </p:sp>
    </p:spTree>
    <p:extLst>
      <p:ext uri="{BB962C8B-B14F-4D97-AF65-F5344CB8AC3E}">
        <p14:creationId xmlns:p14="http://schemas.microsoft.com/office/powerpoint/2010/main" val="157370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DA21-ED0B-4F3F-9186-C54C9F08455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R"/>
          </a:p>
        </p:txBody>
      </p:sp>
      <p:sp>
        <p:nvSpPr>
          <p:cNvPr id="3" name="Marcador de contenido 2">
            <a:extLst>
              <a:ext uri="{FF2B5EF4-FFF2-40B4-BE49-F238E27FC236}">
                <a16:creationId xmlns:a16="http://schemas.microsoft.com/office/drawing/2014/main" id="{AC1E76E8-821D-4278-88BB-B3473E3420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texto 3">
            <a:extLst>
              <a:ext uri="{FF2B5EF4-FFF2-40B4-BE49-F238E27FC236}">
                <a16:creationId xmlns:a16="http://schemas.microsoft.com/office/drawing/2014/main" id="{9D89BA65-9988-4ACE-B50E-8F024AC2C9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593CF6D6-40E5-4235-B5A5-AA284D037242}"/>
              </a:ext>
            </a:extLst>
          </p:cNvPr>
          <p:cNvSpPr>
            <a:spLocks noGrp="1"/>
          </p:cNvSpPr>
          <p:nvPr>
            <p:ph type="dt" sz="half" idx="10"/>
          </p:nvPr>
        </p:nvSpPr>
        <p:spPr/>
        <p:txBody>
          <a:bodyPr/>
          <a:lstStyle/>
          <a:p>
            <a:fld id="{319E5981-E66F-4FC4-B161-A66F8509B830}" type="datetimeFigureOut">
              <a:rPr lang="es-CR" smtClean="0"/>
              <a:t>20/10/2018</a:t>
            </a:fld>
            <a:endParaRPr lang="es-CR"/>
          </a:p>
        </p:txBody>
      </p:sp>
      <p:sp>
        <p:nvSpPr>
          <p:cNvPr id="6" name="Marcador de pie de página 5">
            <a:extLst>
              <a:ext uri="{FF2B5EF4-FFF2-40B4-BE49-F238E27FC236}">
                <a16:creationId xmlns:a16="http://schemas.microsoft.com/office/drawing/2014/main" id="{87FC63BA-BF1A-4468-8E14-CACB76998693}"/>
              </a:ext>
            </a:extLst>
          </p:cNvPr>
          <p:cNvSpPr>
            <a:spLocks noGrp="1"/>
          </p:cNvSpPr>
          <p:nvPr>
            <p:ph type="ftr" sz="quarter" idx="11"/>
          </p:nvPr>
        </p:nvSpPr>
        <p:spPr/>
        <p:txBody>
          <a:bodyPr/>
          <a:lstStyle/>
          <a:p>
            <a:endParaRPr lang="es-CR"/>
          </a:p>
        </p:txBody>
      </p:sp>
      <p:sp>
        <p:nvSpPr>
          <p:cNvPr id="7" name="Marcador de número de diapositiva 6">
            <a:extLst>
              <a:ext uri="{FF2B5EF4-FFF2-40B4-BE49-F238E27FC236}">
                <a16:creationId xmlns:a16="http://schemas.microsoft.com/office/drawing/2014/main" id="{7FDF337F-1D9D-4928-B96A-FB0FF4D0B16B}"/>
              </a:ext>
            </a:extLst>
          </p:cNvPr>
          <p:cNvSpPr>
            <a:spLocks noGrp="1"/>
          </p:cNvSpPr>
          <p:nvPr>
            <p:ph type="sldNum" sz="quarter" idx="12"/>
          </p:nvPr>
        </p:nvSpPr>
        <p:spPr/>
        <p:txBody>
          <a:bodyPr/>
          <a:lstStyle/>
          <a:p>
            <a:fld id="{9EF609A7-D0FC-4160-87C0-252AAB696135}" type="slidenum">
              <a:rPr lang="es-CR" smtClean="0"/>
              <a:t>‹#›</a:t>
            </a:fld>
            <a:endParaRPr lang="es-CR"/>
          </a:p>
        </p:txBody>
      </p:sp>
    </p:spTree>
    <p:extLst>
      <p:ext uri="{BB962C8B-B14F-4D97-AF65-F5344CB8AC3E}">
        <p14:creationId xmlns:p14="http://schemas.microsoft.com/office/powerpoint/2010/main" val="3433841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BE42D0-24BD-4FF5-BE68-B6B562B5789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R"/>
          </a:p>
        </p:txBody>
      </p:sp>
      <p:sp>
        <p:nvSpPr>
          <p:cNvPr id="3" name="Marcador de posición de imagen 2">
            <a:extLst>
              <a:ext uri="{FF2B5EF4-FFF2-40B4-BE49-F238E27FC236}">
                <a16:creationId xmlns:a16="http://schemas.microsoft.com/office/drawing/2014/main" id="{23E5F485-9967-4A47-B3BE-3D29F26868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R"/>
          </a:p>
        </p:txBody>
      </p:sp>
      <p:sp>
        <p:nvSpPr>
          <p:cNvPr id="4" name="Marcador de texto 3">
            <a:extLst>
              <a:ext uri="{FF2B5EF4-FFF2-40B4-BE49-F238E27FC236}">
                <a16:creationId xmlns:a16="http://schemas.microsoft.com/office/drawing/2014/main" id="{C9EACD5F-92A8-4ABE-862A-E813DF5D4A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CA1DB8D7-5C9D-4E9B-8811-EEDFA8165532}"/>
              </a:ext>
            </a:extLst>
          </p:cNvPr>
          <p:cNvSpPr>
            <a:spLocks noGrp="1"/>
          </p:cNvSpPr>
          <p:nvPr>
            <p:ph type="dt" sz="half" idx="10"/>
          </p:nvPr>
        </p:nvSpPr>
        <p:spPr/>
        <p:txBody>
          <a:bodyPr/>
          <a:lstStyle/>
          <a:p>
            <a:fld id="{319E5981-E66F-4FC4-B161-A66F8509B830}" type="datetimeFigureOut">
              <a:rPr lang="es-CR" smtClean="0"/>
              <a:t>20/10/2018</a:t>
            </a:fld>
            <a:endParaRPr lang="es-CR"/>
          </a:p>
        </p:txBody>
      </p:sp>
      <p:sp>
        <p:nvSpPr>
          <p:cNvPr id="6" name="Marcador de pie de página 5">
            <a:extLst>
              <a:ext uri="{FF2B5EF4-FFF2-40B4-BE49-F238E27FC236}">
                <a16:creationId xmlns:a16="http://schemas.microsoft.com/office/drawing/2014/main" id="{6A72F81A-A849-415B-B5A0-E3511988071C}"/>
              </a:ext>
            </a:extLst>
          </p:cNvPr>
          <p:cNvSpPr>
            <a:spLocks noGrp="1"/>
          </p:cNvSpPr>
          <p:nvPr>
            <p:ph type="ftr" sz="quarter" idx="11"/>
          </p:nvPr>
        </p:nvSpPr>
        <p:spPr/>
        <p:txBody>
          <a:bodyPr/>
          <a:lstStyle/>
          <a:p>
            <a:endParaRPr lang="es-CR"/>
          </a:p>
        </p:txBody>
      </p:sp>
      <p:sp>
        <p:nvSpPr>
          <p:cNvPr id="7" name="Marcador de número de diapositiva 6">
            <a:extLst>
              <a:ext uri="{FF2B5EF4-FFF2-40B4-BE49-F238E27FC236}">
                <a16:creationId xmlns:a16="http://schemas.microsoft.com/office/drawing/2014/main" id="{76560E53-646C-4F33-B865-C54BA017B905}"/>
              </a:ext>
            </a:extLst>
          </p:cNvPr>
          <p:cNvSpPr>
            <a:spLocks noGrp="1"/>
          </p:cNvSpPr>
          <p:nvPr>
            <p:ph type="sldNum" sz="quarter" idx="12"/>
          </p:nvPr>
        </p:nvSpPr>
        <p:spPr/>
        <p:txBody>
          <a:bodyPr/>
          <a:lstStyle/>
          <a:p>
            <a:fld id="{9EF609A7-D0FC-4160-87C0-252AAB696135}" type="slidenum">
              <a:rPr lang="es-CR" smtClean="0"/>
              <a:t>‹#›</a:t>
            </a:fld>
            <a:endParaRPr lang="es-CR"/>
          </a:p>
        </p:txBody>
      </p:sp>
    </p:spTree>
    <p:extLst>
      <p:ext uri="{BB962C8B-B14F-4D97-AF65-F5344CB8AC3E}">
        <p14:creationId xmlns:p14="http://schemas.microsoft.com/office/powerpoint/2010/main" val="809329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9895CF0-2C20-410B-9531-EB497AF71E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3" name="Marcador de texto 2">
            <a:extLst>
              <a:ext uri="{FF2B5EF4-FFF2-40B4-BE49-F238E27FC236}">
                <a16:creationId xmlns:a16="http://schemas.microsoft.com/office/drawing/2014/main" id="{736B7DF9-3781-4441-9C0B-C3831F7E11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a:extLst>
              <a:ext uri="{FF2B5EF4-FFF2-40B4-BE49-F238E27FC236}">
                <a16:creationId xmlns:a16="http://schemas.microsoft.com/office/drawing/2014/main" id="{8393EDF3-6990-4A5F-A3AB-B02AEDF4B4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9E5981-E66F-4FC4-B161-A66F8509B830}" type="datetimeFigureOut">
              <a:rPr lang="es-CR" smtClean="0"/>
              <a:t>20/10/2018</a:t>
            </a:fld>
            <a:endParaRPr lang="es-CR"/>
          </a:p>
        </p:txBody>
      </p:sp>
      <p:sp>
        <p:nvSpPr>
          <p:cNvPr id="5" name="Marcador de pie de página 4">
            <a:extLst>
              <a:ext uri="{FF2B5EF4-FFF2-40B4-BE49-F238E27FC236}">
                <a16:creationId xmlns:a16="http://schemas.microsoft.com/office/drawing/2014/main" id="{F1BD6D90-299C-44B0-8EED-2AD7A3148B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R"/>
          </a:p>
        </p:txBody>
      </p:sp>
      <p:sp>
        <p:nvSpPr>
          <p:cNvPr id="6" name="Marcador de número de diapositiva 5">
            <a:extLst>
              <a:ext uri="{FF2B5EF4-FFF2-40B4-BE49-F238E27FC236}">
                <a16:creationId xmlns:a16="http://schemas.microsoft.com/office/drawing/2014/main" id="{0C6EF42E-99AB-4F45-A9F4-CC47E6739E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F609A7-D0FC-4160-87C0-252AAB696135}" type="slidenum">
              <a:rPr lang="es-CR" smtClean="0"/>
              <a:t>‹#›</a:t>
            </a:fld>
            <a:endParaRPr lang="es-CR"/>
          </a:p>
        </p:txBody>
      </p:sp>
    </p:spTree>
    <p:extLst>
      <p:ext uri="{BB962C8B-B14F-4D97-AF65-F5344CB8AC3E}">
        <p14:creationId xmlns:p14="http://schemas.microsoft.com/office/powerpoint/2010/main" val="3206919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png"/><Relationship Id="rId4" Type="http://schemas.openxmlformats.org/officeDocument/2006/relationships/image" Target="../media/image190.png"/></Relationships>
</file>

<file path=ppt/slides/_rels/slide2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70.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FB35CC-5253-46DE-BC80-AD37F76CEE7B}"/>
              </a:ext>
            </a:extLst>
          </p:cNvPr>
          <p:cNvSpPr>
            <a:spLocks noGrp="1"/>
          </p:cNvSpPr>
          <p:nvPr>
            <p:ph type="ctrTitle"/>
          </p:nvPr>
        </p:nvSpPr>
        <p:spPr>
          <a:xfrm>
            <a:off x="914400" y="80160"/>
            <a:ext cx="10363200" cy="1023216"/>
          </a:xfrm>
        </p:spPr>
        <p:txBody>
          <a:bodyPr>
            <a:normAutofit/>
          </a:bodyPr>
          <a:lstStyle/>
          <a:p>
            <a:r>
              <a:rPr lang="es-C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Análisis de intervención</a:t>
            </a:r>
          </a:p>
        </p:txBody>
      </p:sp>
      <p:sp>
        <p:nvSpPr>
          <p:cNvPr id="3" name="Subtítulo 2">
            <a:extLst>
              <a:ext uri="{FF2B5EF4-FFF2-40B4-BE49-F238E27FC236}">
                <a16:creationId xmlns:a16="http://schemas.microsoft.com/office/drawing/2014/main" id="{ACC628C6-0C10-42DA-8411-678ED400CE12}"/>
              </a:ext>
            </a:extLst>
          </p:cNvPr>
          <p:cNvSpPr>
            <a:spLocks noGrp="1"/>
          </p:cNvSpPr>
          <p:nvPr>
            <p:ph type="subTitle" idx="1"/>
          </p:nvPr>
        </p:nvSpPr>
        <p:spPr>
          <a:xfrm>
            <a:off x="2946989" y="6220698"/>
            <a:ext cx="9144000" cy="557142"/>
          </a:xfrm>
        </p:spPr>
        <p:txBody>
          <a:bodyPr>
            <a:normAutofit/>
          </a:bodyPr>
          <a:lstStyle/>
          <a:p>
            <a:pPr algn="r"/>
            <a:r>
              <a:rPr lang="es-CR"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Oscar Centeno Mora</a:t>
            </a:r>
          </a:p>
        </p:txBody>
      </p:sp>
      <p:sp>
        <p:nvSpPr>
          <p:cNvPr id="4" name="AutoShape 2" descr="Resultado de imagen para análisis de intervención series tempora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5" name="AutoShape 4" descr="Resultado de imagen para análisis de intervención series temporal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6" name="AutoShape 6" descr="http://www.scielo.org.mx/img/revistas/spm/v50s1/a11fig02.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031"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b="15673"/>
          <a:stretch/>
        </p:blipFill>
        <p:spPr bwMode="auto">
          <a:xfrm>
            <a:off x="765175" y="1364568"/>
            <a:ext cx="10299904" cy="4655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001432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5112FAA-9522-43E5-AB06-2C88E2A6C875}"/>
              </a:ext>
            </a:extLst>
          </p:cNvPr>
          <p:cNvSpPr>
            <a:spLocks noGrp="1"/>
          </p:cNvSpPr>
          <p:nvPr>
            <p:ph idx="1"/>
          </p:nvPr>
        </p:nvSpPr>
        <p:spPr>
          <a:xfrm>
            <a:off x="110836" y="1052945"/>
            <a:ext cx="9355135" cy="5624946"/>
          </a:xfrm>
        </p:spPr>
        <p:txBody>
          <a:bodyPr>
            <a:noAutofit/>
          </a:bodyPr>
          <a:lstStyle/>
          <a:p>
            <a:pPr marL="0" indent="0" algn="just">
              <a:buNone/>
            </a:pPr>
            <a:r>
              <a:rPr lang="es-CR" sz="2400" dirty="0"/>
              <a:t>Una intervención puede ser interpretada como el efecto de la ocurrencia de un </a:t>
            </a:r>
            <a:r>
              <a:rPr lang="es-CR" sz="2400" i="1" dirty="0"/>
              <a:t>evento exógeno </a:t>
            </a:r>
            <a:r>
              <a:rPr lang="es-CR" sz="2400" dirty="0"/>
              <a:t>sobre el comportamiento histórico de una serie.  Ejemplos, ya mencionados, de eventos exógenos</a:t>
            </a:r>
            <a:r>
              <a:rPr lang="en-US" sz="2400" dirty="0"/>
              <a:t>:</a:t>
            </a:r>
          </a:p>
          <a:p>
            <a:pPr algn="just"/>
            <a:endParaRPr lang="en-US" sz="2400" dirty="0"/>
          </a:p>
          <a:p>
            <a:pPr lvl="1" algn="just"/>
            <a:r>
              <a:rPr lang="es-CR" dirty="0"/>
              <a:t>Cambio de política económica: el cambio de metodología de tipo de cambio.</a:t>
            </a:r>
          </a:p>
          <a:p>
            <a:pPr lvl="1" algn="just"/>
            <a:endParaRPr lang="es-CR" b="1" dirty="0"/>
          </a:p>
          <a:p>
            <a:pPr lvl="1" algn="just"/>
            <a:r>
              <a:rPr lang="es-CR" dirty="0"/>
              <a:t>Nuevas políticas fiscales: establecimiento del impuesto al valor agregado.</a:t>
            </a:r>
          </a:p>
          <a:p>
            <a:pPr lvl="1" algn="just"/>
            <a:endParaRPr lang="es-CR" dirty="0"/>
          </a:p>
          <a:p>
            <a:pPr lvl="1" algn="just"/>
            <a:r>
              <a:rPr lang="es-CR" dirty="0"/>
              <a:t>Shock externos: cambios en los precios</a:t>
            </a:r>
            <a:r>
              <a:rPr lang="es-CR" b="1" dirty="0"/>
              <a:t> </a:t>
            </a:r>
            <a:r>
              <a:rPr lang="es-CR" dirty="0"/>
              <a:t>del petróleo, etc., etc., </a:t>
            </a:r>
            <a:r>
              <a:rPr lang="es-CR" dirty="0" err="1"/>
              <a:t>etc</a:t>
            </a:r>
            <a:r>
              <a:rPr lang="es-CR" dirty="0"/>
              <a:t>…</a:t>
            </a:r>
          </a:p>
          <a:p>
            <a:pPr lvl="1" algn="just"/>
            <a:endParaRPr lang="en-US" dirty="0"/>
          </a:p>
          <a:p>
            <a:pPr algn="just"/>
            <a:r>
              <a:rPr lang="es-MX" sz="2400" dirty="0"/>
              <a:t>También hay efectos sobre la serie que tienen que ver con el calendario, y que podrían modelarse como variables exógenas recurrentes. Eso lo veremos más adelante. </a:t>
            </a:r>
            <a:endParaRPr lang="en-US" sz="2400" dirty="0"/>
          </a:p>
          <a:p>
            <a:pPr marL="0" indent="0" algn="just">
              <a:buNone/>
            </a:pPr>
            <a:endParaRPr lang="es-CR" sz="2400" dirty="0"/>
          </a:p>
        </p:txBody>
      </p:sp>
      <p:sp>
        <p:nvSpPr>
          <p:cNvPr id="6" name="Título 1">
            <a:extLst>
              <a:ext uri="{FF2B5EF4-FFF2-40B4-BE49-F238E27FC236}">
                <a16:creationId xmlns:a16="http://schemas.microsoft.com/office/drawing/2014/main" id="{C83AD94E-0089-4585-8B02-7AC89DA8AF30}"/>
              </a:ext>
            </a:extLst>
          </p:cNvPr>
          <p:cNvSpPr>
            <a:spLocks noGrp="1"/>
          </p:cNvSpPr>
          <p:nvPr>
            <p:ph type="title"/>
          </p:nvPr>
        </p:nvSpPr>
        <p:spPr>
          <a:xfrm>
            <a:off x="838200" y="70126"/>
            <a:ext cx="10515600" cy="735217"/>
          </a:xfrm>
        </p:spPr>
        <p:txBody>
          <a:bodyPr/>
          <a:lstStyle/>
          <a:p>
            <a:pPr algn="ctr"/>
            <a:r>
              <a:rPr lang="es-CR" dirty="0"/>
              <a:t>Fundamento</a:t>
            </a:r>
          </a:p>
        </p:txBody>
      </p:sp>
      <p:pic>
        <p:nvPicPr>
          <p:cNvPr id="5122" name="Picture 2" descr="Image result for time ser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9649" y="3979573"/>
            <a:ext cx="2190683" cy="219068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9018" y="1223492"/>
            <a:ext cx="2091944" cy="2091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837564"/>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F82B8D92-1630-4A87-AABF-936650B372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624" y="2011775"/>
            <a:ext cx="10631516" cy="4506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lecha: hacia abajo 5">
            <a:extLst>
              <a:ext uri="{FF2B5EF4-FFF2-40B4-BE49-F238E27FC236}">
                <a16:creationId xmlns:a16="http://schemas.microsoft.com/office/drawing/2014/main" id="{0238EAA8-C261-4B08-BC7E-7C0B9F74F5A6}"/>
              </a:ext>
            </a:extLst>
          </p:cNvPr>
          <p:cNvSpPr/>
          <p:nvPr/>
        </p:nvSpPr>
        <p:spPr>
          <a:xfrm>
            <a:off x="3168335" y="3124199"/>
            <a:ext cx="360040"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echa: hacia abajo 6">
            <a:extLst>
              <a:ext uri="{FF2B5EF4-FFF2-40B4-BE49-F238E27FC236}">
                <a16:creationId xmlns:a16="http://schemas.microsoft.com/office/drawing/2014/main" id="{C4BF860D-7DF8-4F5B-84E6-B49693C1B46C}"/>
              </a:ext>
            </a:extLst>
          </p:cNvPr>
          <p:cNvSpPr/>
          <p:nvPr/>
        </p:nvSpPr>
        <p:spPr>
          <a:xfrm>
            <a:off x="8503814" y="3488184"/>
            <a:ext cx="360040"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ítulo 1">
            <a:extLst>
              <a:ext uri="{FF2B5EF4-FFF2-40B4-BE49-F238E27FC236}">
                <a16:creationId xmlns:a16="http://schemas.microsoft.com/office/drawing/2014/main" id="{C83AD94E-0089-4585-8B02-7AC89DA8AF30}"/>
              </a:ext>
            </a:extLst>
          </p:cNvPr>
          <p:cNvSpPr>
            <a:spLocks noGrp="1"/>
          </p:cNvSpPr>
          <p:nvPr>
            <p:ph type="title"/>
          </p:nvPr>
        </p:nvSpPr>
        <p:spPr>
          <a:xfrm>
            <a:off x="838200" y="70126"/>
            <a:ext cx="10515600" cy="735217"/>
          </a:xfrm>
        </p:spPr>
        <p:txBody>
          <a:bodyPr/>
          <a:lstStyle/>
          <a:p>
            <a:pPr algn="ctr"/>
            <a:r>
              <a:rPr lang="es-CR" dirty="0"/>
              <a:t>Fundamento</a:t>
            </a:r>
          </a:p>
        </p:txBody>
      </p:sp>
      <p:sp>
        <p:nvSpPr>
          <p:cNvPr id="3" name="2 CuadroTexto"/>
          <p:cNvSpPr txBox="1"/>
          <p:nvPr/>
        </p:nvSpPr>
        <p:spPr>
          <a:xfrm>
            <a:off x="437882" y="1017432"/>
            <a:ext cx="11333408" cy="461665"/>
          </a:xfrm>
          <a:prstGeom prst="rect">
            <a:avLst/>
          </a:prstGeom>
          <a:noFill/>
        </p:spPr>
        <p:txBody>
          <a:bodyPr wrap="square" rtlCol="0">
            <a:spAutoFit/>
          </a:bodyPr>
          <a:lstStyle/>
          <a:p>
            <a:r>
              <a:rPr lang="es-CR" sz="2400" dirty="0"/>
              <a:t>¿Cómo piensan que pueden ser las intervenciones? Presentamos dos casos posibles. </a:t>
            </a:r>
          </a:p>
        </p:txBody>
      </p:sp>
    </p:spTree>
    <p:extLst>
      <p:ext uri="{BB962C8B-B14F-4D97-AF65-F5344CB8AC3E}">
        <p14:creationId xmlns:p14="http://schemas.microsoft.com/office/powerpoint/2010/main" val="1957884321"/>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F3E5F748-54A6-48B9-982C-35338F2918B7}"/>
              </a:ext>
            </a:extLst>
          </p:cNvPr>
          <p:cNvSpPr txBox="1">
            <a:spLocks/>
          </p:cNvSpPr>
          <p:nvPr/>
        </p:nvSpPr>
        <p:spPr>
          <a:xfrm>
            <a:off x="609600" y="58614"/>
            <a:ext cx="10972800"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a:t>Índice</a:t>
            </a:r>
            <a:endParaRPr lang="es-CR" dirty="0"/>
          </a:p>
        </p:txBody>
      </p:sp>
      <p:sp>
        <p:nvSpPr>
          <p:cNvPr id="5" name="3 Elipse">
            <a:extLst>
              <a:ext uri="{FF2B5EF4-FFF2-40B4-BE49-F238E27FC236}">
                <a16:creationId xmlns:a16="http://schemas.microsoft.com/office/drawing/2014/main" id="{15E93677-2C0F-40E9-A292-EA90C7EE6090}"/>
              </a:ext>
            </a:extLst>
          </p:cNvPr>
          <p:cNvSpPr/>
          <p:nvPr/>
        </p:nvSpPr>
        <p:spPr>
          <a:xfrm>
            <a:off x="719403" y="1401122"/>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1</a:t>
            </a:r>
          </a:p>
        </p:txBody>
      </p:sp>
      <p:sp>
        <p:nvSpPr>
          <p:cNvPr id="6" name="4 Elipse">
            <a:extLst>
              <a:ext uri="{FF2B5EF4-FFF2-40B4-BE49-F238E27FC236}">
                <a16:creationId xmlns:a16="http://schemas.microsoft.com/office/drawing/2014/main" id="{DC984136-0EA0-4431-B28D-62E701BC6E7D}"/>
              </a:ext>
            </a:extLst>
          </p:cNvPr>
          <p:cNvSpPr/>
          <p:nvPr/>
        </p:nvSpPr>
        <p:spPr>
          <a:xfrm>
            <a:off x="719403" y="3393116"/>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2</a:t>
            </a:r>
          </a:p>
        </p:txBody>
      </p:sp>
      <p:sp>
        <p:nvSpPr>
          <p:cNvPr id="10" name="9 Rectángulo redondeado">
            <a:extLst>
              <a:ext uri="{FF2B5EF4-FFF2-40B4-BE49-F238E27FC236}">
                <a16:creationId xmlns:a16="http://schemas.microsoft.com/office/drawing/2014/main" id="{290C1C2F-38AF-4E91-B24A-06E437CD0F0E}"/>
              </a:ext>
            </a:extLst>
          </p:cNvPr>
          <p:cNvSpPr/>
          <p:nvPr/>
        </p:nvSpPr>
        <p:spPr>
          <a:xfrm>
            <a:off x="2639616" y="1401122"/>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Fundamentos</a:t>
            </a:r>
          </a:p>
        </p:txBody>
      </p:sp>
      <p:sp>
        <p:nvSpPr>
          <p:cNvPr id="11" name="10 Rectángulo redondeado">
            <a:extLst>
              <a:ext uri="{FF2B5EF4-FFF2-40B4-BE49-F238E27FC236}">
                <a16:creationId xmlns:a16="http://schemas.microsoft.com/office/drawing/2014/main" id="{F5751BD8-8FC5-44D8-940A-52DA5C79C80A}"/>
              </a:ext>
            </a:extLst>
          </p:cNvPr>
          <p:cNvSpPr/>
          <p:nvPr/>
        </p:nvSpPr>
        <p:spPr>
          <a:xfrm>
            <a:off x="2740343" y="3393116"/>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debemos analizarlo la intervención?</a:t>
            </a:r>
          </a:p>
        </p:txBody>
      </p:sp>
    </p:spTree>
    <p:extLst>
      <p:ext uri="{BB962C8B-B14F-4D97-AF65-F5344CB8AC3E}">
        <p14:creationId xmlns:p14="http://schemas.microsoft.com/office/powerpoint/2010/main" val="125854075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70FA47-31B5-4373-9126-40CAE9CECBD0}"/>
              </a:ext>
            </a:extLst>
          </p:cNvPr>
          <p:cNvSpPr>
            <a:spLocks noGrp="1"/>
          </p:cNvSpPr>
          <p:nvPr>
            <p:ph type="title"/>
          </p:nvPr>
        </p:nvSpPr>
        <p:spPr>
          <a:xfrm>
            <a:off x="838200" y="57033"/>
            <a:ext cx="10515600" cy="886625"/>
          </a:xfrm>
        </p:spPr>
        <p:txBody>
          <a:bodyPr/>
          <a:lstStyle/>
          <a:p>
            <a:pPr algn="ctr"/>
            <a:r>
              <a:rPr lang="es-CR" dirty="0"/>
              <a:t>Análisis de la intervención </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E963A60C-40EE-4558-94D5-6E67E0533307}"/>
                  </a:ext>
                </a:extLst>
              </p:cNvPr>
              <p:cNvSpPr>
                <a:spLocks noGrp="1"/>
              </p:cNvSpPr>
              <p:nvPr>
                <p:ph idx="1"/>
              </p:nvPr>
            </p:nvSpPr>
            <p:spPr>
              <a:xfrm>
                <a:off x="27758" y="1069697"/>
                <a:ext cx="9367912" cy="5731270"/>
              </a:xfrm>
            </p:spPr>
            <p:txBody>
              <a:bodyPr>
                <a:normAutofit/>
              </a:bodyPr>
              <a:lstStyle/>
              <a:p>
                <a:pPr marL="0" indent="0" algn="just">
                  <a:buNone/>
                </a:pPr>
                <a:r>
                  <a:rPr lang="es-MX" b="1" dirty="0"/>
                  <a:t>   </a:t>
                </a:r>
                <a:r>
                  <a:rPr lang="es-MX" sz="2400" b="1" dirty="0"/>
                  <a:t>Permite un mayor conocimiento de los datos</a:t>
                </a:r>
              </a:p>
              <a:p>
                <a:pPr marL="0" indent="0" algn="just">
                  <a:buNone/>
                </a:pPr>
                <a:r>
                  <a:rPr lang="es-MX" sz="2400" dirty="0"/>
                  <a:t>Investigar sobre la historia de una serie permite mejorar el conocimiento sobre </a:t>
                </a:r>
                <a14:m>
                  <m:oMath xmlns:m="http://schemas.openxmlformats.org/officeDocument/2006/math">
                    <m:sSub>
                      <m:sSubPr>
                        <m:ctrlPr>
                          <a:rPr lang="es-CR" sz="2400" b="0" i="1" smtClean="0">
                            <a:latin typeface="Cambria Math" panose="02040503050406030204" pitchFamily="18" charset="0"/>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𝑡</m:t>
                        </m:r>
                      </m:sub>
                    </m:sSub>
                  </m:oMath>
                </a14:m>
                <a:r>
                  <a:rPr lang="es-MX" sz="2400" dirty="0"/>
                  <a:t>. Recordar, no estimamos por estimar, también analizamos el contexto de la serie.</a:t>
                </a:r>
              </a:p>
              <a:p>
                <a:pPr algn="just"/>
                <a:endParaRPr lang="es-MX" sz="2400" dirty="0"/>
              </a:p>
              <a:p>
                <a:pPr marL="0" indent="0" algn="just">
                  <a:buNone/>
                </a:pPr>
                <a:r>
                  <a:rPr lang="es-MX" sz="2400" b="1" dirty="0"/>
                  <a:t>   Se tiene una mejor especificación y estimación del modelo</a:t>
                </a:r>
              </a:p>
              <a:p>
                <a:pPr marL="0" indent="0" algn="just">
                  <a:buNone/>
                </a:pPr>
                <a:r>
                  <a:rPr lang="es-MX" sz="2400" dirty="0"/>
                  <a:t>Las intervenciones y </a:t>
                </a:r>
                <a:r>
                  <a:rPr lang="es-MX" sz="2400" dirty="0" err="1"/>
                  <a:t>outliers</a:t>
                </a:r>
                <a:r>
                  <a:rPr lang="es-MX" sz="2400" dirty="0"/>
                  <a:t> pueden alterar seriamente el patrón de correlación de la serie. Ajustar estos eventos permite mejorar la especificación de un modelo ARIMA y se obtienen mejores estimaciones en los parámetros.</a:t>
                </a:r>
              </a:p>
              <a:p>
                <a:pPr algn="just"/>
                <a:endParaRPr lang="es-MX" sz="2400" dirty="0"/>
              </a:p>
              <a:p>
                <a:pPr marL="0" indent="0" algn="just">
                  <a:buNone/>
                </a:pPr>
                <a:r>
                  <a:rPr lang="es-MX" sz="2400" b="1" dirty="0"/>
                  <a:t>   Se tienen mejores pronósticos</a:t>
                </a:r>
              </a:p>
              <a:p>
                <a:pPr marL="0" indent="0" algn="just">
                  <a:buNone/>
                </a:pPr>
                <a:r>
                  <a:rPr lang="es-MX" sz="2400" dirty="0"/>
                  <a:t>Los pronósticos serán más precisos al considerar eventos que se conoce llegasen a afectar o modificar lo sucedido en la serie.</a:t>
                </a:r>
                <a:endParaRPr lang="en-US" sz="2400" dirty="0"/>
              </a:p>
              <a:p>
                <a:endParaRPr lang="es-CR" sz="2400" dirty="0"/>
              </a:p>
            </p:txBody>
          </p:sp>
        </mc:Choice>
        <mc:Fallback xmlns="">
          <p:sp>
            <p:nvSpPr>
              <p:cNvPr id="3" name="Marcador de contenido 2">
                <a:extLst>
                  <a:ext uri="{FF2B5EF4-FFF2-40B4-BE49-F238E27FC236}">
                    <a16:creationId xmlns:a16="http://schemas.microsoft.com/office/drawing/2014/main" id="{E963A60C-40EE-4558-94D5-6E67E0533307}"/>
                  </a:ext>
                </a:extLst>
              </p:cNvPr>
              <p:cNvSpPr>
                <a:spLocks noGrp="1" noRot="1" noChangeAspect="1" noMove="1" noResize="1" noEditPoints="1" noAdjustHandles="1" noChangeArrowheads="1" noChangeShapeType="1" noTextEdit="1"/>
              </p:cNvSpPr>
              <p:nvPr>
                <p:ph idx="1"/>
              </p:nvPr>
            </p:nvSpPr>
            <p:spPr>
              <a:xfrm>
                <a:off x="27758" y="1069697"/>
                <a:ext cx="9367912" cy="5731270"/>
              </a:xfrm>
              <a:blipFill>
                <a:blip r:embed="rId2"/>
                <a:stretch>
                  <a:fillRect l="-1042" t="-744" r="-1042" b="-850"/>
                </a:stretch>
              </a:blipFill>
            </p:spPr>
            <p:txBody>
              <a:bodyPr/>
              <a:lstStyle/>
              <a:p>
                <a:r>
                  <a:rPr lang="en-US">
                    <a:noFill/>
                  </a:rPr>
                  <a:t> </a:t>
                </a:r>
              </a:p>
            </p:txBody>
          </p:sp>
        </mc:Fallback>
      </mc:AlternateContent>
      <p:pic>
        <p:nvPicPr>
          <p:cNvPr id="2050" name="Picture 2" descr="Imagen relacionada">
            <a:extLst>
              <a:ext uri="{FF2B5EF4-FFF2-40B4-BE49-F238E27FC236}">
                <a16:creationId xmlns:a16="http://schemas.microsoft.com/office/drawing/2014/main" id="{5FD6FE64-0032-4F17-88E6-FB4459E11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6762" y="1635853"/>
            <a:ext cx="1702966" cy="17029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n relacionada">
            <a:extLst>
              <a:ext uri="{FF2B5EF4-FFF2-40B4-BE49-F238E27FC236}">
                <a16:creationId xmlns:a16="http://schemas.microsoft.com/office/drawing/2014/main" id="{96B44B67-B3C0-4624-9D1C-6E3FE4A12F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3085" y="4276987"/>
            <a:ext cx="1890319" cy="1890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127905"/>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1A25B1-C437-4C98-B36B-060B66F8CB18}"/>
              </a:ext>
            </a:extLst>
          </p:cNvPr>
          <p:cNvSpPr txBox="1">
            <a:spLocks/>
          </p:cNvSpPr>
          <p:nvPr/>
        </p:nvSpPr>
        <p:spPr>
          <a:xfrm>
            <a:off x="276687" y="54893"/>
            <a:ext cx="11638625" cy="7420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de la intervención: tipos de intervención </a:t>
            </a:r>
          </a:p>
        </p:txBody>
      </p:sp>
      <p:sp>
        <p:nvSpPr>
          <p:cNvPr id="3" name="TextBox 2">
            <a:extLst>
              <a:ext uri="{FF2B5EF4-FFF2-40B4-BE49-F238E27FC236}">
                <a16:creationId xmlns:a16="http://schemas.microsoft.com/office/drawing/2014/main" id="{B0CBED25-DD38-4685-89BB-03A2E45086B5}"/>
              </a:ext>
            </a:extLst>
          </p:cNvPr>
          <p:cNvSpPr txBox="1"/>
          <p:nvPr/>
        </p:nvSpPr>
        <p:spPr>
          <a:xfrm>
            <a:off x="528505" y="1267009"/>
            <a:ext cx="7441035" cy="461665"/>
          </a:xfrm>
          <a:prstGeom prst="rect">
            <a:avLst/>
          </a:prstGeom>
          <a:noFill/>
        </p:spPr>
        <p:txBody>
          <a:bodyPr wrap="square" rtlCol="0">
            <a:spAutoFit/>
          </a:bodyPr>
          <a:lstStyle/>
          <a:p>
            <a:r>
              <a:rPr lang="es-CR" sz="2400" dirty="0"/>
              <a:t>Algún otro que consideren o se acuerden…</a:t>
            </a:r>
            <a:endParaRPr lang="en-US" sz="2400" dirty="0"/>
          </a:p>
        </p:txBody>
      </p:sp>
      <p:pic>
        <p:nvPicPr>
          <p:cNvPr id="3074" name="Picture 2" descr="Resultado de imagen para thinking">
            <a:extLst>
              <a:ext uri="{FF2B5EF4-FFF2-40B4-BE49-F238E27FC236}">
                <a16:creationId xmlns:a16="http://schemas.microsoft.com/office/drawing/2014/main" id="{BB904387-D467-47D2-A23F-65E21024E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4" y="2133163"/>
            <a:ext cx="92392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4167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CR">
              <a:latin typeface="Comic Sans MS" pitchFamily="66" charset="0"/>
            </a:endParaRPr>
          </a:p>
        </p:txBody>
      </p:sp>
      <p:sp>
        <p:nvSpPr>
          <p:cNvPr id="28" name="Content Placeholder 2"/>
          <p:cNvSpPr txBox="1">
            <a:spLocks/>
          </p:cNvSpPr>
          <p:nvPr/>
        </p:nvSpPr>
        <p:spPr>
          <a:xfrm>
            <a:off x="276686" y="1025407"/>
            <a:ext cx="11543401" cy="4381502"/>
          </a:xfrm>
          <a:prstGeom prst="rect">
            <a:avLst/>
          </a:prstGeom>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a:lstStyle>
          <a:p>
            <a:pPr marL="0" indent="0" algn="just">
              <a:buNone/>
            </a:pPr>
            <a:r>
              <a:rPr lang="es-CR" sz="1800" dirty="0"/>
              <a:t>Para el presente curso, abarcamos dos tipos de intervenciones, las cuales son:  </a:t>
            </a:r>
          </a:p>
          <a:p>
            <a:pPr marL="0" indent="0" algn="just">
              <a:buNone/>
            </a:pPr>
            <a:endParaRPr lang="en-US" sz="1800" b="1" dirty="0"/>
          </a:p>
          <a:p>
            <a:pPr algn="just"/>
            <a:r>
              <a:rPr lang="en-US" sz="1800" b="1" dirty="0"/>
              <a:t>IMPULSO (AO)</a:t>
            </a:r>
            <a:r>
              <a:rPr lang="en-US" sz="1800" dirty="0"/>
              <a:t>: </a:t>
            </a:r>
            <a:r>
              <a:rPr lang="es-CR" sz="1800" dirty="0"/>
              <a:t>cuando</a:t>
            </a:r>
            <a:r>
              <a:rPr lang="en-US" sz="1800" dirty="0"/>
              <a:t> </a:t>
            </a:r>
            <a:r>
              <a:rPr lang="es-ES_tradnl" sz="1800" dirty="0"/>
              <a:t>solamente el nivel de la observación en el tiempo t</a:t>
            </a:r>
            <a:r>
              <a:rPr lang="es-ES_tradnl" sz="1800" baseline="-25000" dirty="0"/>
              <a:t>o</a:t>
            </a:r>
            <a:r>
              <a:rPr lang="es-ES_tradnl" sz="1800" dirty="0"/>
              <a:t> es afectado. </a:t>
            </a:r>
            <a:r>
              <a:rPr lang="es-CR" sz="1800" dirty="0"/>
              <a:t>Aquellos que se reflejan como una elevación o caída momentánea del nivel en </a:t>
            </a:r>
            <a:r>
              <a:rPr lang="es-CR" sz="1800" dirty="0" err="1"/>
              <a:t>t</a:t>
            </a:r>
            <a:r>
              <a:rPr lang="es-CR" sz="1800" baseline="-25000" dirty="0" err="1"/>
              <a:t>o</a:t>
            </a:r>
            <a:r>
              <a:rPr lang="es-CR" sz="1800" dirty="0"/>
              <a:t>, que desaparece sin influir sobre el comportamiento posterior de la serie.  Ejemplo: shocks externos</a:t>
            </a:r>
            <a:r>
              <a:rPr lang="en-US" sz="1800" dirty="0"/>
              <a:t>. </a:t>
            </a:r>
          </a:p>
          <a:p>
            <a:pPr algn="just"/>
            <a:endParaRPr lang="en-US" sz="1800" dirty="0"/>
          </a:p>
          <a:p>
            <a:pPr algn="just"/>
            <a:r>
              <a:rPr lang="en-US" sz="1800" b="1" dirty="0"/>
              <a:t>ESCALÓN (LS): </a:t>
            </a:r>
            <a:r>
              <a:rPr lang="es-CR" sz="1800" dirty="0"/>
              <a:t>los que ejercen una influencia sostenida sobre el nivel de la serie, pero dejan intacta la estructura básica de su parte estocástica</a:t>
            </a:r>
            <a:r>
              <a:rPr lang="en-US" sz="1800" dirty="0"/>
              <a:t>.  El</a:t>
            </a:r>
            <a:r>
              <a:rPr lang="es-ES_tradnl" sz="1800" dirty="0"/>
              <a:t> nivel de todas las observaciones a partir de t</a:t>
            </a:r>
            <a:r>
              <a:rPr lang="es-ES_tradnl" sz="1800" baseline="-25000" dirty="0"/>
              <a:t>o</a:t>
            </a:r>
            <a:r>
              <a:rPr lang="es-ES_tradnl" sz="1800" dirty="0"/>
              <a:t> son afectadas por la misma cantidad. </a:t>
            </a:r>
            <a:r>
              <a:rPr lang="es-CR" sz="1800" dirty="0"/>
              <a:t>Ejemplo: cambio de la política monetaria</a:t>
            </a:r>
            <a:r>
              <a:rPr lang="en-US" sz="1800" dirty="0"/>
              <a:t>. </a:t>
            </a:r>
          </a:p>
          <a:p>
            <a:endParaRPr lang="es-CR" sz="1800" dirty="0"/>
          </a:p>
        </p:txBody>
      </p:sp>
      <p:graphicFrame>
        <p:nvGraphicFramePr>
          <p:cNvPr id="34" name="Chart 33"/>
          <p:cNvGraphicFramePr>
            <a:graphicFrameLocks/>
          </p:cNvGraphicFramePr>
          <p:nvPr>
            <p:extLst>
              <p:ext uri="{D42A27DB-BD31-4B8C-83A1-F6EECF244321}">
                <p14:modId xmlns:p14="http://schemas.microsoft.com/office/powerpoint/2010/main" val="276599735"/>
              </p:ext>
            </p:extLst>
          </p:nvPr>
        </p:nvGraphicFramePr>
        <p:xfrm>
          <a:off x="621423" y="3882294"/>
          <a:ext cx="4838344" cy="28369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5" name="Chart 34"/>
          <p:cNvGraphicFramePr>
            <a:graphicFrameLocks/>
          </p:cNvGraphicFramePr>
          <p:nvPr>
            <p:extLst>
              <p:ext uri="{D42A27DB-BD31-4B8C-83A1-F6EECF244321}">
                <p14:modId xmlns:p14="http://schemas.microsoft.com/office/powerpoint/2010/main" val="1669908235"/>
              </p:ext>
            </p:extLst>
          </p:nvPr>
        </p:nvGraphicFramePr>
        <p:xfrm>
          <a:off x="6032960" y="3818077"/>
          <a:ext cx="5613647" cy="2965358"/>
        </p:xfrm>
        <a:graphic>
          <a:graphicData uri="http://schemas.openxmlformats.org/drawingml/2006/chart">
            <c:chart xmlns:c="http://schemas.openxmlformats.org/drawingml/2006/chart" xmlns:r="http://schemas.openxmlformats.org/officeDocument/2006/relationships" r:id="rId4"/>
          </a:graphicData>
        </a:graphic>
      </p:graphicFrame>
      <p:sp>
        <p:nvSpPr>
          <p:cNvPr id="8" name="Título 1">
            <a:extLst>
              <a:ext uri="{FF2B5EF4-FFF2-40B4-BE49-F238E27FC236}">
                <a16:creationId xmlns:a16="http://schemas.microsoft.com/office/drawing/2014/main" id="{0BB53B3C-7C5E-45E0-A535-296ADBADF19C}"/>
              </a:ext>
            </a:extLst>
          </p:cNvPr>
          <p:cNvSpPr txBox="1">
            <a:spLocks/>
          </p:cNvSpPr>
          <p:nvPr/>
        </p:nvSpPr>
        <p:spPr>
          <a:xfrm>
            <a:off x="276687" y="138782"/>
            <a:ext cx="11638625" cy="8866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de la intervención: tipos de intervención </a:t>
            </a:r>
          </a:p>
        </p:txBody>
      </p:sp>
    </p:spTree>
    <p:extLst>
      <p:ext uri="{BB962C8B-B14F-4D97-AF65-F5344CB8AC3E}">
        <p14:creationId xmlns:p14="http://schemas.microsoft.com/office/powerpoint/2010/main" val="115834867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F3E5F748-54A6-48B9-982C-35338F2918B7}"/>
              </a:ext>
            </a:extLst>
          </p:cNvPr>
          <p:cNvSpPr txBox="1">
            <a:spLocks/>
          </p:cNvSpPr>
          <p:nvPr/>
        </p:nvSpPr>
        <p:spPr>
          <a:xfrm>
            <a:off x="609600" y="58614"/>
            <a:ext cx="10972800"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a:t>Índice</a:t>
            </a:r>
            <a:endParaRPr lang="es-CR" dirty="0"/>
          </a:p>
        </p:txBody>
      </p:sp>
      <p:sp>
        <p:nvSpPr>
          <p:cNvPr id="5" name="3 Elipse">
            <a:extLst>
              <a:ext uri="{FF2B5EF4-FFF2-40B4-BE49-F238E27FC236}">
                <a16:creationId xmlns:a16="http://schemas.microsoft.com/office/drawing/2014/main" id="{15E93677-2C0F-40E9-A292-EA90C7EE6090}"/>
              </a:ext>
            </a:extLst>
          </p:cNvPr>
          <p:cNvSpPr/>
          <p:nvPr/>
        </p:nvSpPr>
        <p:spPr>
          <a:xfrm>
            <a:off x="719403" y="1401122"/>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1</a:t>
            </a:r>
          </a:p>
        </p:txBody>
      </p:sp>
      <p:sp>
        <p:nvSpPr>
          <p:cNvPr id="6" name="4 Elipse">
            <a:extLst>
              <a:ext uri="{FF2B5EF4-FFF2-40B4-BE49-F238E27FC236}">
                <a16:creationId xmlns:a16="http://schemas.microsoft.com/office/drawing/2014/main" id="{DC984136-0EA0-4431-B28D-62E701BC6E7D}"/>
              </a:ext>
            </a:extLst>
          </p:cNvPr>
          <p:cNvSpPr/>
          <p:nvPr/>
        </p:nvSpPr>
        <p:spPr>
          <a:xfrm>
            <a:off x="719403" y="3393116"/>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2</a:t>
            </a:r>
          </a:p>
        </p:txBody>
      </p:sp>
      <p:sp>
        <p:nvSpPr>
          <p:cNvPr id="7" name="5 Elipse">
            <a:extLst>
              <a:ext uri="{FF2B5EF4-FFF2-40B4-BE49-F238E27FC236}">
                <a16:creationId xmlns:a16="http://schemas.microsoft.com/office/drawing/2014/main" id="{D8F8DC89-5271-4371-A0E3-29A433D033A5}"/>
              </a:ext>
            </a:extLst>
          </p:cNvPr>
          <p:cNvSpPr/>
          <p:nvPr/>
        </p:nvSpPr>
        <p:spPr>
          <a:xfrm>
            <a:off x="719403" y="5409340"/>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3</a:t>
            </a:r>
          </a:p>
        </p:txBody>
      </p:sp>
      <p:sp>
        <p:nvSpPr>
          <p:cNvPr id="10" name="9 Rectángulo redondeado">
            <a:extLst>
              <a:ext uri="{FF2B5EF4-FFF2-40B4-BE49-F238E27FC236}">
                <a16:creationId xmlns:a16="http://schemas.microsoft.com/office/drawing/2014/main" id="{290C1C2F-38AF-4E91-B24A-06E437CD0F0E}"/>
              </a:ext>
            </a:extLst>
          </p:cNvPr>
          <p:cNvSpPr/>
          <p:nvPr/>
        </p:nvSpPr>
        <p:spPr>
          <a:xfrm>
            <a:off x="2639616" y="1401122"/>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Fundamentos</a:t>
            </a:r>
          </a:p>
        </p:txBody>
      </p:sp>
      <p:sp>
        <p:nvSpPr>
          <p:cNvPr id="11" name="10 Rectángulo redondeado">
            <a:extLst>
              <a:ext uri="{FF2B5EF4-FFF2-40B4-BE49-F238E27FC236}">
                <a16:creationId xmlns:a16="http://schemas.microsoft.com/office/drawing/2014/main" id="{F5751BD8-8FC5-44D8-940A-52DA5C79C80A}"/>
              </a:ext>
            </a:extLst>
          </p:cNvPr>
          <p:cNvSpPr/>
          <p:nvPr/>
        </p:nvSpPr>
        <p:spPr>
          <a:xfrm>
            <a:off x="2740343" y="3393116"/>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debemos analizarlo de forma diferente?</a:t>
            </a:r>
          </a:p>
        </p:txBody>
      </p:sp>
      <p:sp>
        <p:nvSpPr>
          <p:cNvPr id="17" name="16 Rectángulo redondeado">
            <a:extLst>
              <a:ext uri="{FF2B5EF4-FFF2-40B4-BE49-F238E27FC236}">
                <a16:creationId xmlns:a16="http://schemas.microsoft.com/office/drawing/2014/main" id="{283EEA12-23FD-458A-BFDF-3F583992CA1A}"/>
              </a:ext>
            </a:extLst>
          </p:cNvPr>
          <p:cNvSpPr/>
          <p:nvPr/>
        </p:nvSpPr>
        <p:spPr>
          <a:xfrm>
            <a:off x="2740343" y="5409340"/>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Modelo ARIMA con intervención</a:t>
            </a:r>
          </a:p>
        </p:txBody>
      </p:sp>
    </p:spTree>
    <p:extLst>
      <p:ext uri="{BB962C8B-B14F-4D97-AF65-F5344CB8AC3E}">
        <p14:creationId xmlns:p14="http://schemas.microsoft.com/office/powerpoint/2010/main" val="299998946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6" name="Rectangle 6"/>
          <p:cNvSpPr>
            <a:spLocks/>
          </p:cNvSpPr>
          <p:nvPr/>
        </p:nvSpPr>
        <p:spPr bwMode="auto">
          <a:xfrm>
            <a:off x="674243" y="111036"/>
            <a:ext cx="1096438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fontAlgn="base">
              <a:lnSpc>
                <a:spcPct val="90000"/>
              </a:lnSpc>
              <a:spcBef>
                <a:spcPct val="0"/>
              </a:spcBef>
              <a:spcAft>
                <a:spcPct val="0"/>
              </a:spcAft>
            </a:pPr>
            <a:r>
              <a:rPr lang="es-ES_tradnl" sz="4400" dirty="0">
                <a:latin typeface="+mj-lt"/>
                <a:ea typeface="+mj-ea"/>
                <a:cs typeface="+mj-cs"/>
              </a:rPr>
              <a:t>Modelos ARIMA con variables de intervención</a:t>
            </a:r>
            <a:endParaRPr lang="en-US" sz="4400" dirty="0">
              <a:latin typeface="+mj-lt"/>
              <a:ea typeface="+mj-ea"/>
              <a:cs typeface="+mj-cs"/>
            </a:endParaRPr>
          </a:p>
        </p:txBody>
      </p:sp>
      <p:sp>
        <p:nvSpPr>
          <p:cNvPr id="4" name="Left Brace 3"/>
          <p:cNvSpPr/>
          <p:nvPr/>
        </p:nvSpPr>
        <p:spPr>
          <a:xfrm rot="16200000">
            <a:off x="2073222" y="807765"/>
            <a:ext cx="309495" cy="2286000"/>
          </a:xfrm>
          <a:prstGeom prst="leftBrace">
            <a:avLst>
              <a:gd name="adj1" fmla="val 8333"/>
              <a:gd name="adj2" fmla="val 4564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grpSp>
        <p:nvGrpSpPr>
          <p:cNvPr id="7" name="Grupo 6"/>
          <p:cNvGrpSpPr/>
          <p:nvPr/>
        </p:nvGrpSpPr>
        <p:grpSpPr>
          <a:xfrm>
            <a:off x="929082" y="1360986"/>
            <a:ext cx="4092286" cy="1520902"/>
            <a:chOff x="2514600" y="1510144"/>
            <a:chExt cx="4092286" cy="1520902"/>
          </a:xfrm>
        </p:grpSpPr>
        <mc:AlternateContent xmlns:mc="http://schemas.openxmlformats.org/markup-compatibility/2006" xmlns:a14="http://schemas.microsoft.com/office/drawing/2010/main">
          <mc:Choice Requires="a14">
            <p:sp>
              <p:nvSpPr>
                <p:cNvPr id="3" name="TextBox 2"/>
                <p:cNvSpPr txBox="1"/>
                <p:nvPr/>
              </p:nvSpPr>
              <p:spPr>
                <a:xfrm>
                  <a:off x="2514600" y="1510144"/>
                  <a:ext cx="38100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R" sz="2400" i="1" smtClean="0">
                            <a:latin typeface="Cambria Math"/>
                            <a:ea typeface="Cambria Math"/>
                          </a:rPr>
                          <m:t>∅</m:t>
                        </m:r>
                        <m:d>
                          <m:dPr>
                            <m:ctrlPr>
                              <a:rPr lang="en-US" sz="2400" i="1">
                                <a:latin typeface="Cambria Math" panose="02040503050406030204" pitchFamily="18" charset="0"/>
                                <a:ea typeface="Cambria Math"/>
                              </a:rPr>
                            </m:ctrlPr>
                          </m:dPr>
                          <m:e>
                            <m:r>
                              <a:rPr lang="en-US" sz="2400" i="1">
                                <a:latin typeface="Cambria Math"/>
                                <a:ea typeface="Cambria Math"/>
                              </a:rPr>
                              <m:t>𝐵</m:t>
                            </m:r>
                          </m:e>
                        </m:d>
                        <m:sSub>
                          <m:sSubPr>
                            <m:ctrlPr>
                              <a:rPr lang="en-US" sz="2400" i="1">
                                <a:latin typeface="Cambria Math" panose="02040503050406030204" pitchFamily="18" charset="0"/>
                                <a:ea typeface="Cambria Math"/>
                              </a:rPr>
                            </m:ctrlPr>
                          </m:sSubPr>
                          <m:e>
                            <m:r>
                              <a:rPr lang="es-CR" sz="2400" b="0" i="1" smtClean="0">
                                <a:latin typeface="Cambria Math" panose="02040503050406030204" pitchFamily="18" charset="0"/>
                                <a:ea typeface="Cambria Math"/>
                              </a:rPr>
                              <m:t>𝑌</m:t>
                            </m:r>
                          </m:e>
                          <m:sub>
                            <m:r>
                              <a:rPr lang="en-US" sz="2400" i="1">
                                <a:latin typeface="Cambria Math"/>
                                <a:ea typeface="Cambria Math"/>
                              </a:rPr>
                              <m:t>𝑡</m:t>
                            </m:r>
                          </m:sub>
                        </m:sSub>
                        <m:r>
                          <a:rPr lang="en-US" sz="2400" i="1">
                            <a:latin typeface="Cambria Math"/>
                            <a:ea typeface="Cambria Math"/>
                          </a:rPr>
                          <m:t>= </m:t>
                        </m:r>
                        <m:r>
                          <a:rPr lang="en-US" sz="2400" i="1">
                            <a:latin typeface="Cambria Math"/>
                            <a:ea typeface="Cambria Math"/>
                          </a:rPr>
                          <m:t>𝜃</m:t>
                        </m:r>
                        <m:d>
                          <m:dPr>
                            <m:ctrlPr>
                              <a:rPr lang="en-US" sz="2400" i="1">
                                <a:latin typeface="Cambria Math" panose="02040503050406030204" pitchFamily="18" charset="0"/>
                                <a:ea typeface="Cambria Math"/>
                              </a:rPr>
                            </m:ctrlPr>
                          </m:dPr>
                          <m:e>
                            <m:r>
                              <a:rPr lang="en-US" sz="2400" i="1">
                                <a:latin typeface="Cambria Math"/>
                                <a:ea typeface="Cambria Math"/>
                              </a:rPr>
                              <m:t>𝐵</m:t>
                            </m:r>
                          </m:e>
                        </m:d>
                        <m:sSub>
                          <m:sSubPr>
                            <m:ctrlPr>
                              <a:rPr lang="en-US" sz="2400" i="1">
                                <a:latin typeface="Cambria Math" panose="02040503050406030204" pitchFamily="18" charset="0"/>
                                <a:ea typeface="Cambria Math"/>
                              </a:rPr>
                            </m:ctrlPr>
                          </m:sSubPr>
                          <m:e>
                            <m:r>
                              <a:rPr lang="en-US" sz="2400" i="1">
                                <a:latin typeface="Cambria Math"/>
                                <a:ea typeface="Cambria Math"/>
                              </a:rPr>
                              <m:t>𝑎</m:t>
                            </m:r>
                          </m:e>
                          <m:sub>
                            <m:r>
                              <a:rPr lang="en-US" sz="2400" i="1">
                                <a:latin typeface="Cambria Math"/>
                                <a:ea typeface="Cambria Math"/>
                              </a:rPr>
                              <m:t>𝑡</m:t>
                            </m:r>
                          </m:sub>
                        </m:sSub>
                        <m:r>
                          <a:rPr lang="en-US" sz="2400" i="1">
                            <a:latin typeface="Cambria Math"/>
                            <a:ea typeface="Cambria Math"/>
                          </a:rPr>
                          <m:t>+ </m:t>
                        </m:r>
                        <m:r>
                          <a:rPr lang="en-US" sz="2400" i="1">
                            <a:latin typeface="Cambria Math"/>
                            <a:ea typeface="Cambria Math"/>
                          </a:rPr>
                          <m:t>𝜔</m:t>
                        </m:r>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𝐼</m:t>
                            </m:r>
                          </m:e>
                          <m:sub>
                            <m:r>
                              <a:rPr lang="en-US" sz="2400" i="1">
                                <a:latin typeface="Cambria Math"/>
                                <a:ea typeface="Cambria Math"/>
                              </a:rPr>
                              <m:t>𝑡</m:t>
                            </m:r>
                          </m:sub>
                        </m:sSub>
                      </m:oMath>
                    </m:oMathPara>
                  </a14:m>
                  <a:endParaRPr lang="es-CR"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2514600" y="1510144"/>
                  <a:ext cx="3810000" cy="461665"/>
                </a:xfrm>
                <a:prstGeom prst="rect">
                  <a:avLst/>
                </a:prstGeom>
                <a:blipFill>
                  <a:blip r:embed="rId3"/>
                  <a:stretch>
                    <a:fillRect b="-3947"/>
                  </a:stretch>
                </a:blipFill>
              </p:spPr>
              <p:txBody>
                <a:bodyPr/>
                <a:lstStyle/>
                <a:p>
                  <a:r>
                    <a:rPr lang="en-US">
                      <a:noFill/>
                    </a:rPr>
                    <a:t> </a:t>
                  </a:r>
                </a:p>
              </p:txBody>
            </p:sp>
          </mc:Fallback>
        </mc:AlternateContent>
        <p:sp>
          <p:nvSpPr>
            <p:cNvPr id="11" name="Left Brace 10"/>
            <p:cNvSpPr/>
            <p:nvPr/>
          </p:nvSpPr>
          <p:spPr>
            <a:xfrm rot="16200000">
              <a:off x="5674554" y="1631256"/>
              <a:ext cx="309495" cy="990601"/>
            </a:xfrm>
            <a:prstGeom prst="leftBrace">
              <a:avLst>
                <a:gd name="adj1" fmla="val 8333"/>
                <a:gd name="adj2" fmla="val 4564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sp>
          <p:nvSpPr>
            <p:cNvPr id="5" name="TextBox 4"/>
            <p:cNvSpPr txBox="1"/>
            <p:nvPr/>
          </p:nvSpPr>
          <p:spPr>
            <a:xfrm>
              <a:off x="2696443" y="2323160"/>
              <a:ext cx="2057400" cy="400110"/>
            </a:xfrm>
            <a:prstGeom prst="rect">
              <a:avLst/>
            </a:prstGeom>
            <a:noFill/>
          </p:spPr>
          <p:txBody>
            <a:bodyPr wrap="square" rtlCol="0">
              <a:spAutoFit/>
            </a:bodyPr>
            <a:lstStyle/>
            <a:p>
              <a:pPr algn="ctr"/>
              <a:r>
                <a:rPr lang="en-US" sz="2000" i="1" dirty="0" err="1"/>
                <a:t>Modelo</a:t>
              </a:r>
              <a:r>
                <a:rPr lang="en-US" sz="2000" i="1" dirty="0"/>
                <a:t> ARIMA</a:t>
              </a:r>
              <a:endParaRPr lang="es-CR" sz="2000" i="1" dirty="0"/>
            </a:p>
          </p:txBody>
        </p:sp>
        <p:sp>
          <p:nvSpPr>
            <p:cNvPr id="13" name="TextBox 12"/>
            <p:cNvSpPr txBox="1"/>
            <p:nvPr/>
          </p:nvSpPr>
          <p:spPr>
            <a:xfrm>
              <a:off x="4987636" y="2323160"/>
              <a:ext cx="1619250" cy="707886"/>
            </a:xfrm>
            <a:prstGeom prst="rect">
              <a:avLst/>
            </a:prstGeom>
            <a:noFill/>
          </p:spPr>
          <p:txBody>
            <a:bodyPr wrap="square" rtlCol="0">
              <a:spAutoFit/>
            </a:bodyPr>
            <a:lstStyle/>
            <a:p>
              <a:pPr algn="ctr"/>
              <a:r>
                <a:rPr lang="en-US" sz="2000" i="1" dirty="0"/>
                <a:t>Variable de </a:t>
              </a:r>
              <a:r>
                <a:rPr lang="en-US" sz="2000" i="1" dirty="0" err="1"/>
                <a:t>Intervención</a:t>
              </a:r>
              <a:endParaRPr lang="es-CR" sz="2000" i="1" dirty="0"/>
            </a:p>
          </p:txBody>
        </p:sp>
      </p:grpSp>
      <mc:AlternateContent xmlns:mc="http://schemas.openxmlformats.org/markup-compatibility/2006" xmlns:a14="http://schemas.microsoft.com/office/drawing/2010/main">
        <mc:Choice Requires="a14">
          <p:sp>
            <p:nvSpPr>
              <p:cNvPr id="16" name="TextBox 2"/>
              <p:cNvSpPr txBox="1"/>
              <p:nvPr/>
            </p:nvSpPr>
            <p:spPr>
              <a:xfrm>
                <a:off x="7292478" y="1277768"/>
                <a:ext cx="3810000" cy="8703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a:rPr>
                          </m:ctrlPr>
                        </m:sSubPr>
                        <m:e>
                          <m:r>
                            <a:rPr lang="es-CR" sz="2400" b="0" i="1" smtClean="0">
                              <a:latin typeface="Cambria Math" panose="02040503050406030204" pitchFamily="18" charset="0"/>
                              <a:ea typeface="Cambria Math"/>
                            </a:rPr>
                            <m:t>𝑌</m:t>
                          </m:r>
                        </m:e>
                        <m:sub>
                          <m:r>
                            <a:rPr lang="en-US" sz="2400" i="1">
                              <a:latin typeface="Cambria Math"/>
                              <a:ea typeface="Cambria Math"/>
                            </a:rPr>
                            <m:t>𝑡</m:t>
                          </m:r>
                        </m:sub>
                      </m:sSub>
                      <m:r>
                        <a:rPr lang="en-US" sz="2400" i="1">
                          <a:latin typeface="Cambria Math"/>
                          <a:ea typeface="Cambria Math"/>
                        </a:rPr>
                        <m:t>= </m:t>
                      </m:r>
                      <m:f>
                        <m:fPr>
                          <m:ctrlPr>
                            <a:rPr lang="en-US" sz="2400" i="1">
                              <a:latin typeface="Cambria Math" panose="02040503050406030204" pitchFamily="18" charset="0"/>
                              <a:ea typeface="Cambria Math"/>
                            </a:rPr>
                          </m:ctrlPr>
                        </m:fPr>
                        <m:num>
                          <m:r>
                            <a:rPr lang="en-US" sz="2400" i="1">
                              <a:latin typeface="Cambria Math"/>
                              <a:ea typeface="Cambria Math"/>
                            </a:rPr>
                            <m:t>𝜃</m:t>
                          </m:r>
                          <m:d>
                            <m:dPr>
                              <m:ctrlPr>
                                <a:rPr lang="en-US" sz="2400" i="1">
                                  <a:latin typeface="Cambria Math" panose="02040503050406030204" pitchFamily="18" charset="0"/>
                                  <a:ea typeface="Cambria Math"/>
                                </a:rPr>
                              </m:ctrlPr>
                            </m:dPr>
                            <m:e>
                              <m:r>
                                <a:rPr lang="en-US" sz="2400" i="1">
                                  <a:latin typeface="Cambria Math"/>
                                  <a:ea typeface="Cambria Math"/>
                                </a:rPr>
                                <m:t>𝐵</m:t>
                              </m:r>
                            </m:e>
                          </m:d>
                        </m:num>
                        <m:den>
                          <m:r>
                            <a:rPr lang="es-CR" sz="2400" i="1">
                              <a:latin typeface="Cambria Math"/>
                              <a:ea typeface="Cambria Math"/>
                            </a:rPr>
                            <m:t>∅</m:t>
                          </m:r>
                          <m:d>
                            <m:dPr>
                              <m:ctrlPr>
                                <a:rPr lang="en-US" sz="2400" i="1">
                                  <a:latin typeface="Cambria Math" panose="02040503050406030204" pitchFamily="18" charset="0"/>
                                  <a:ea typeface="Cambria Math"/>
                                </a:rPr>
                              </m:ctrlPr>
                            </m:dPr>
                            <m:e>
                              <m:r>
                                <a:rPr lang="en-US" sz="2400" i="1">
                                  <a:latin typeface="Cambria Math"/>
                                  <a:ea typeface="Cambria Math"/>
                                </a:rPr>
                                <m:t>𝐵</m:t>
                              </m:r>
                            </m:e>
                          </m:d>
                        </m:den>
                      </m:f>
                      <m:sSub>
                        <m:sSubPr>
                          <m:ctrlPr>
                            <a:rPr lang="en-US" sz="2400" i="1">
                              <a:latin typeface="Cambria Math" panose="02040503050406030204" pitchFamily="18" charset="0"/>
                              <a:ea typeface="Cambria Math"/>
                            </a:rPr>
                          </m:ctrlPr>
                        </m:sSubPr>
                        <m:e>
                          <m:r>
                            <a:rPr lang="en-US" sz="2400" i="1">
                              <a:latin typeface="Cambria Math"/>
                              <a:ea typeface="Cambria Math"/>
                            </a:rPr>
                            <m:t>𝑎</m:t>
                          </m:r>
                        </m:e>
                        <m:sub>
                          <m:r>
                            <a:rPr lang="en-US" sz="2400" i="1">
                              <a:latin typeface="Cambria Math"/>
                              <a:ea typeface="Cambria Math"/>
                            </a:rPr>
                            <m:t>𝑡</m:t>
                          </m:r>
                        </m:sub>
                      </m:sSub>
                      <m:r>
                        <a:rPr lang="en-US" sz="2400" i="1">
                          <a:latin typeface="Cambria Math"/>
                          <a:ea typeface="Cambria Math"/>
                        </a:rPr>
                        <m:t>+ </m:t>
                      </m:r>
                      <m:r>
                        <a:rPr lang="en-US" sz="2400" i="1">
                          <a:latin typeface="Cambria Math"/>
                          <a:ea typeface="Cambria Math"/>
                        </a:rPr>
                        <m:t>𝜔</m:t>
                      </m:r>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𝐼</m:t>
                          </m:r>
                        </m:e>
                        <m:sub>
                          <m:r>
                            <a:rPr lang="en-US" sz="2400" i="1">
                              <a:latin typeface="Cambria Math"/>
                              <a:ea typeface="Cambria Math"/>
                            </a:rPr>
                            <m:t>𝑡</m:t>
                          </m:r>
                        </m:sub>
                      </m:sSub>
                    </m:oMath>
                  </m:oMathPara>
                </a14:m>
                <a:endParaRPr lang="es-CR" sz="2400" dirty="0"/>
              </a:p>
            </p:txBody>
          </p:sp>
        </mc:Choice>
        <mc:Fallback xmlns="">
          <p:sp>
            <p:nvSpPr>
              <p:cNvPr id="16" name="TextBox 2"/>
              <p:cNvSpPr txBox="1">
                <a:spLocks noRot="1" noChangeAspect="1" noMove="1" noResize="1" noEditPoints="1" noAdjustHandles="1" noChangeArrowheads="1" noChangeShapeType="1" noTextEdit="1"/>
              </p:cNvSpPr>
              <p:nvPr/>
            </p:nvSpPr>
            <p:spPr>
              <a:xfrm>
                <a:off x="7292478" y="1277768"/>
                <a:ext cx="3810000" cy="870303"/>
              </a:xfrm>
              <a:prstGeom prst="rect">
                <a:avLst/>
              </a:prstGeom>
              <a:blipFill>
                <a:blip r:embed="rId4"/>
                <a:stretch>
                  <a:fillRect/>
                </a:stretch>
              </a:blipFill>
            </p:spPr>
            <p:txBody>
              <a:bodyPr/>
              <a:lstStyle/>
              <a:p>
                <a:r>
                  <a:rPr lang="en-US">
                    <a:noFill/>
                  </a:rPr>
                  <a:t> </a:t>
                </a:r>
              </a:p>
            </p:txBody>
          </p:sp>
        </mc:Fallback>
      </mc:AlternateContent>
      <p:grpSp>
        <p:nvGrpSpPr>
          <p:cNvPr id="20" name="Group 10"/>
          <p:cNvGrpSpPr/>
          <p:nvPr/>
        </p:nvGrpSpPr>
        <p:grpSpPr>
          <a:xfrm>
            <a:off x="7729151" y="2317464"/>
            <a:ext cx="2371967" cy="777216"/>
            <a:chOff x="3962400" y="1602428"/>
            <a:chExt cx="2074720" cy="646331"/>
          </a:xfrm>
        </p:grpSpPr>
        <p:sp>
          <p:nvSpPr>
            <p:cNvPr id="21" name="Left Brace 6"/>
            <p:cNvSpPr/>
            <p:nvPr/>
          </p:nvSpPr>
          <p:spPr>
            <a:xfrm>
              <a:off x="4703615" y="1602428"/>
              <a:ext cx="381000" cy="646331"/>
            </a:xfrm>
            <a:prstGeom prst="leftBrace">
              <a:avLst>
                <a:gd name="adj1" fmla="val 8333"/>
                <a:gd name="adj2" fmla="val 47857"/>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sz="2000"/>
            </a:p>
          </p:txBody>
        </p:sp>
        <p:grpSp>
          <p:nvGrpSpPr>
            <p:cNvPr id="22" name="Group 9"/>
            <p:cNvGrpSpPr/>
            <p:nvPr/>
          </p:nvGrpSpPr>
          <p:grpSpPr>
            <a:xfrm>
              <a:off x="3962400" y="1602431"/>
              <a:ext cx="2074720" cy="588676"/>
              <a:chOff x="2878280" y="1371600"/>
              <a:chExt cx="2074720" cy="588676"/>
            </a:xfrm>
          </p:grpSpPr>
          <p:sp>
            <p:nvSpPr>
              <p:cNvPr id="23" name="TextBox 5"/>
              <p:cNvSpPr txBox="1"/>
              <p:nvPr/>
            </p:nvSpPr>
            <p:spPr>
              <a:xfrm>
                <a:off x="3581400" y="1371600"/>
                <a:ext cx="1371600" cy="588676"/>
              </a:xfrm>
              <a:prstGeom prst="rect">
                <a:avLst/>
              </a:prstGeom>
              <a:noFill/>
            </p:spPr>
            <p:txBody>
              <a:bodyPr wrap="square" rtlCol="0">
                <a:spAutoFit/>
              </a:bodyPr>
              <a:lstStyle/>
              <a:p>
                <a:r>
                  <a:rPr lang="en-US" sz="2000" dirty="0"/>
                  <a:t>    1 </a:t>
                </a:r>
                <a:r>
                  <a:rPr lang="en-US" sz="2000" dirty="0" err="1"/>
                  <a:t>si</a:t>
                </a:r>
                <a:r>
                  <a:rPr lang="en-US" sz="2000" dirty="0"/>
                  <a:t> t=to</a:t>
                </a:r>
              </a:p>
              <a:p>
                <a:r>
                  <a:rPr lang="en-US" sz="2000" dirty="0"/>
                  <a:t>    0 </a:t>
                </a:r>
                <a:r>
                  <a:rPr lang="en-US" sz="2000" dirty="0" err="1"/>
                  <a:t>si</a:t>
                </a:r>
                <a:r>
                  <a:rPr lang="en-US" sz="2000" dirty="0"/>
                  <a:t> </a:t>
                </a:r>
                <a:r>
                  <a:rPr lang="en-US" sz="2000" dirty="0" err="1"/>
                  <a:t>t≠to</a:t>
                </a:r>
                <a:endParaRPr lang="es-CR" sz="2000" dirty="0"/>
              </a:p>
            </p:txBody>
          </p:sp>
          <p:sp>
            <p:nvSpPr>
              <p:cNvPr id="24" name="TextBox 7"/>
              <p:cNvSpPr txBox="1"/>
              <p:nvPr/>
            </p:nvSpPr>
            <p:spPr>
              <a:xfrm>
                <a:off x="2878280" y="1463932"/>
                <a:ext cx="838200" cy="332730"/>
              </a:xfrm>
              <a:prstGeom prst="rect">
                <a:avLst/>
              </a:prstGeom>
              <a:noFill/>
            </p:spPr>
            <p:txBody>
              <a:bodyPr wrap="square" rtlCol="0">
                <a:spAutoFit/>
              </a:bodyPr>
              <a:lstStyle/>
              <a:p>
                <a:r>
                  <a:rPr lang="en-US" sz="2000" dirty="0" err="1"/>
                  <a:t>I</a:t>
                </a:r>
                <a:r>
                  <a:rPr lang="en-US" sz="2000" baseline="-25000" dirty="0" err="1"/>
                  <a:t>o,t</a:t>
                </a:r>
                <a:r>
                  <a:rPr lang="en-US" sz="2000" dirty="0"/>
                  <a:t> =</a:t>
                </a:r>
                <a:endParaRPr lang="es-CR" sz="2000" dirty="0"/>
              </a:p>
            </p:txBody>
          </p:sp>
        </p:grpSp>
      </p:gr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98AF9B60-4737-4488-BFCF-E72D277A178D}"/>
                  </a:ext>
                </a:extLst>
              </p:cNvPr>
              <p:cNvSpPr txBox="1"/>
              <p:nvPr/>
            </p:nvSpPr>
            <p:spPr>
              <a:xfrm>
                <a:off x="180916" y="3310435"/>
                <a:ext cx="11858684" cy="3493264"/>
              </a:xfrm>
              <a:prstGeom prst="rect">
                <a:avLst/>
              </a:prstGeom>
              <a:noFill/>
            </p:spPr>
            <p:txBody>
              <a:bodyPr wrap="square" rtlCol="0">
                <a:spAutoFit/>
              </a:bodyPr>
              <a:lstStyle/>
              <a:p>
                <a:pPr marL="342900" indent="-342900" algn="just">
                  <a:spcAft>
                    <a:spcPts val="600"/>
                  </a:spcAft>
                  <a:buFont typeface="Arial" panose="020B0604020202020204" pitchFamily="34" charset="0"/>
                  <a:buChar char="•"/>
                </a:pPr>
                <a14:m>
                  <m:oMath xmlns:m="http://schemas.openxmlformats.org/officeDocument/2006/math">
                    <m:sSub>
                      <m:sSubPr>
                        <m:ctrlPr>
                          <a:rPr lang="es-CR" sz="2400" b="0" i="1" smtClean="0">
                            <a:latin typeface="Cambria Math" panose="02040503050406030204" pitchFamily="18" charset="0"/>
                          </a:rPr>
                        </m:ctrlPr>
                      </m:sSubPr>
                      <m:e>
                        <m:r>
                          <a:rPr lang="es-CR" sz="2400" b="0" i="1" smtClean="0">
                            <a:latin typeface="Cambria Math" panose="02040503050406030204" pitchFamily="18" charset="0"/>
                          </a:rPr>
                          <m:t>𝑌</m:t>
                        </m:r>
                      </m:e>
                      <m:sub>
                        <m:r>
                          <a:rPr lang="es-CR" sz="2400" b="0" i="1" smtClean="0">
                            <a:latin typeface="Cambria Math" panose="02040503050406030204" pitchFamily="18" charset="0"/>
                          </a:rPr>
                          <m:t>𝑡</m:t>
                        </m:r>
                      </m:sub>
                    </m:sSub>
                  </m:oMath>
                </a14:m>
                <a:r>
                  <a:rPr lang="es-MX" sz="2400" dirty="0">
                    <a:latin typeface="Calibri" pitchFamily="34" charset="0"/>
                  </a:rPr>
                  <a:t> es una serie estacionaria.</a:t>
                </a:r>
              </a:p>
              <a:p>
                <a:pPr marL="342900" indent="-342900" algn="just">
                  <a:buFont typeface="Arial" panose="020B0604020202020204" pitchFamily="34" charset="0"/>
                  <a:buChar char="•"/>
                </a:pPr>
                <a:r>
                  <a:rPr lang="es-MX" sz="2400" i="1" dirty="0" err="1">
                    <a:latin typeface="Calibri" pitchFamily="34" charset="0"/>
                  </a:rPr>
                  <a:t>I</a:t>
                </a:r>
                <a:r>
                  <a:rPr lang="es-MX" sz="2400" i="1" baseline="-25000" dirty="0" err="1">
                    <a:latin typeface="Calibri" pitchFamily="34" charset="0"/>
                  </a:rPr>
                  <a:t>t</a:t>
                </a:r>
                <a:r>
                  <a:rPr lang="es-MX" sz="2400" i="1" dirty="0">
                    <a:latin typeface="Calibri" pitchFamily="34" charset="0"/>
                  </a:rPr>
                  <a:t> </a:t>
                </a:r>
                <a:r>
                  <a:rPr lang="es-MX" sz="2400" dirty="0">
                    <a:latin typeface="Calibri" pitchFamily="34" charset="0"/>
                  </a:rPr>
                  <a:t>es una variable binaria que toma el valor de una constante </a:t>
                </a:r>
                <a14:m>
                  <m:oMath xmlns:m="http://schemas.openxmlformats.org/officeDocument/2006/math">
                    <m:r>
                      <a:rPr lang="es-CR" sz="2400" b="0" i="1" dirty="0" smtClean="0">
                        <a:latin typeface="Cambria Math" panose="02040503050406030204" pitchFamily="18" charset="0"/>
                      </a:rPr>
                      <m:t>𝑐</m:t>
                    </m:r>
                  </m:oMath>
                </a14:m>
                <a:r>
                  <a:rPr lang="es-MX" sz="2400" dirty="0">
                    <a:latin typeface="Calibri" pitchFamily="34" charset="0"/>
                  </a:rPr>
                  <a:t> en el momento </a:t>
                </a:r>
                <a14:m>
                  <m:oMath xmlns:m="http://schemas.openxmlformats.org/officeDocument/2006/math">
                    <m:sSub>
                      <m:sSubPr>
                        <m:ctrlPr>
                          <a:rPr lang="es-CR" sz="2400" b="0" i="1" smtClean="0">
                            <a:latin typeface="Cambria Math" panose="02040503050406030204" pitchFamily="18" charset="0"/>
                          </a:rPr>
                        </m:ctrlPr>
                      </m:sSubPr>
                      <m:e>
                        <m:r>
                          <a:rPr lang="es-CR" sz="2400" b="0" i="1" smtClean="0">
                            <a:latin typeface="Cambria Math"/>
                          </a:rPr>
                          <m:t>𝑡</m:t>
                        </m:r>
                      </m:e>
                      <m:sub>
                        <m:r>
                          <a:rPr lang="es-CR" sz="2400" b="0" i="1" smtClean="0">
                            <a:latin typeface="Cambria Math"/>
                          </a:rPr>
                          <m:t>0</m:t>
                        </m:r>
                      </m:sub>
                    </m:sSub>
                  </m:oMath>
                </a14:m>
                <a:r>
                  <a:rPr lang="es-MX" sz="2400" dirty="0">
                    <a:latin typeface="Calibri" pitchFamily="34" charset="0"/>
                  </a:rPr>
                  <a:t>.</a:t>
                </a:r>
              </a:p>
              <a:p>
                <a:pPr marL="342900" indent="-342900" algn="just">
                  <a:buFont typeface="Arial" panose="020B0604020202020204" pitchFamily="34" charset="0"/>
                  <a:buChar char="•"/>
                </a:pPr>
                <a:r>
                  <a:rPr lang="el-GR" sz="2400" i="1" dirty="0">
                    <a:latin typeface="Calibri" pitchFamily="34" charset="0"/>
                  </a:rPr>
                  <a:t>ω</a:t>
                </a:r>
                <a:r>
                  <a:rPr lang="en-US" sz="2400" baseline="-25000" dirty="0">
                    <a:latin typeface="Calibri" pitchFamily="34" charset="0"/>
                  </a:rPr>
                  <a:t> </a:t>
                </a:r>
                <a:r>
                  <a:rPr lang="es-CR" sz="2400" dirty="0">
                    <a:latin typeface="Calibri" pitchFamily="34" charset="0"/>
                  </a:rPr>
                  <a:t>es una estimación de la distancia entre el valor esperado (antes de la intervención) y el valor observado.  Recoge la magnitud del impacto del fenómeno exógeno. También se le conoce como la función de impulso.</a:t>
                </a:r>
              </a:p>
              <a:p>
                <a:pPr marL="342900" indent="-342900" algn="just">
                  <a:buFont typeface="Arial" panose="020B0604020202020204" pitchFamily="34" charset="0"/>
                  <a:buChar char="•"/>
                </a:pPr>
                <a:endParaRPr lang="es-CR" sz="2400" dirty="0">
                  <a:latin typeface="Calibri" pitchFamily="34" charset="0"/>
                </a:endParaRPr>
              </a:p>
              <a:p>
                <a:pPr marL="342900" indent="-342900" algn="just">
                  <a:buFont typeface="Arial" panose="020B0604020202020204" pitchFamily="34" charset="0"/>
                  <a:buChar char="•"/>
                </a:pPr>
                <a:r>
                  <a:rPr lang="es-CR" sz="2400" dirty="0">
                    <a:latin typeface="Calibri" pitchFamily="34" charset="0"/>
                  </a:rPr>
                  <a:t>Las variables de intervención aíslan los shocks, ocasionados por variables exógenas (que son determinísticas), del comportamiento sistemático de la serie (recogido con los parámetros </a:t>
                </a:r>
                <a:r>
                  <a:rPr lang="es-CR" sz="2400" dirty="0">
                    <a:latin typeface="Symbol" pitchFamily="18" charset="2"/>
                  </a:rPr>
                  <a:t>f</a:t>
                </a:r>
                <a:r>
                  <a:rPr lang="es-CR" sz="2400" dirty="0">
                    <a:latin typeface="Calibri" pitchFamily="34" charset="0"/>
                  </a:rPr>
                  <a:t> y </a:t>
                </a:r>
                <a:r>
                  <a:rPr lang="es-CR" sz="2400" dirty="0">
                    <a:latin typeface="Symbol" pitchFamily="18" charset="2"/>
                  </a:rPr>
                  <a:t>q </a:t>
                </a:r>
                <a:r>
                  <a:rPr lang="es-CR" sz="2400" dirty="0"/>
                  <a:t>que son estocásticos</a:t>
                </a:r>
                <a:r>
                  <a:rPr lang="en-US" sz="2400" dirty="0">
                    <a:latin typeface="Calibri" pitchFamily="34" charset="0"/>
                  </a:rPr>
                  <a:t>)</a:t>
                </a:r>
              </a:p>
            </p:txBody>
          </p:sp>
        </mc:Choice>
        <mc:Fallback xmlns="">
          <p:sp>
            <p:nvSpPr>
              <p:cNvPr id="8" name="CuadroTexto 7">
                <a:extLst>
                  <a:ext uri="{FF2B5EF4-FFF2-40B4-BE49-F238E27FC236}">
                    <a16:creationId xmlns:a16="http://schemas.microsoft.com/office/drawing/2014/main" id="{98AF9B60-4737-4488-BFCF-E72D277A178D}"/>
                  </a:ext>
                </a:extLst>
              </p:cNvPr>
              <p:cNvSpPr txBox="1">
                <a:spLocks noRot="1" noChangeAspect="1" noMove="1" noResize="1" noEditPoints="1" noAdjustHandles="1" noChangeArrowheads="1" noChangeShapeType="1" noTextEdit="1"/>
              </p:cNvSpPr>
              <p:nvPr/>
            </p:nvSpPr>
            <p:spPr>
              <a:xfrm>
                <a:off x="180916" y="3310435"/>
                <a:ext cx="11858684" cy="3493264"/>
              </a:xfrm>
              <a:prstGeom prst="rect">
                <a:avLst/>
              </a:prstGeom>
              <a:blipFill>
                <a:blip r:embed="rId5"/>
                <a:stretch>
                  <a:fillRect l="-720" t="-1396" r="-771" b="-3141"/>
                </a:stretch>
              </a:blipFill>
            </p:spPr>
            <p:txBody>
              <a:bodyPr/>
              <a:lstStyle/>
              <a:p>
                <a:r>
                  <a:rPr lang="en-US">
                    <a:noFill/>
                  </a:rPr>
                  <a:t> </a:t>
                </a:r>
              </a:p>
            </p:txBody>
          </p:sp>
        </mc:Fallback>
      </mc:AlternateContent>
      <p:sp>
        <p:nvSpPr>
          <p:cNvPr id="2" name="1 Flecha derecha"/>
          <p:cNvSpPr/>
          <p:nvPr/>
        </p:nvSpPr>
        <p:spPr>
          <a:xfrm>
            <a:off x="5486400" y="1539169"/>
            <a:ext cx="1806078" cy="51369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R"/>
          </a:p>
        </p:txBody>
      </p:sp>
    </p:spTree>
    <p:extLst>
      <p:ext uri="{BB962C8B-B14F-4D97-AF65-F5344CB8AC3E}">
        <p14:creationId xmlns:p14="http://schemas.microsoft.com/office/powerpoint/2010/main" val="286868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4264B5D-1968-405B-8D06-CD8A852230E7}"/>
                  </a:ext>
                </a:extLst>
              </p:cNvPr>
              <p:cNvSpPr>
                <a:spLocks noGrp="1"/>
              </p:cNvSpPr>
              <p:nvPr>
                <p:ph idx="1"/>
              </p:nvPr>
            </p:nvSpPr>
            <p:spPr>
              <a:xfrm>
                <a:off x="117446" y="1207363"/>
                <a:ext cx="11878811" cy="5477522"/>
              </a:xfrm>
            </p:spPr>
            <p:txBody>
              <a:bodyPr>
                <a:normAutofit/>
              </a:bodyPr>
              <a:lstStyle/>
              <a:p>
                <a:r>
                  <a:rPr lang="es-CR" sz="2400" dirty="0"/>
                  <a:t>En  forma general, la función dinámica de impulso </a:t>
                </a:r>
                <a:r>
                  <a:rPr lang="es-CR" sz="2400" b="1" i="1" dirty="0"/>
                  <a:t>puede</a:t>
                </a:r>
                <a:r>
                  <a:rPr lang="es-CR" sz="2400" dirty="0"/>
                  <a:t> estar definida por un polinomio racional (sería el caso más complejo… el cual hace referencia a una función polinomial</a:t>
                </a:r>
                <a:r>
                  <a:rPr lang="en-US" sz="2400" dirty="0"/>
                  <a:t>…):</a:t>
                </a:r>
                <a:endParaRPr lang="es-CR" sz="2400" dirty="0"/>
              </a:p>
              <a:p>
                <a:pPr marL="0" indent="0">
                  <a:buNone/>
                </a:pPr>
                <a:endParaRPr lang="es-CR" sz="2400" dirty="0"/>
              </a:p>
              <a:p>
                <a:pPr marL="0" indent="0">
                  <a:buNone/>
                </a:pPr>
                <a:endParaRPr lang="es-CR" sz="2400" dirty="0"/>
              </a:p>
              <a:p>
                <a:endParaRPr lang="en-US" sz="2400" dirty="0"/>
              </a:p>
              <a:p>
                <a:pPr marL="0" indent="0">
                  <a:buNone/>
                </a:pPr>
                <a:r>
                  <a:rPr lang="en-US" sz="2400" dirty="0" err="1"/>
                  <a:t>Donde</a:t>
                </a:r>
                <a:r>
                  <a:rPr lang="en-US" sz="2400" dirty="0"/>
                  <a:t>:</a:t>
                </a:r>
              </a:p>
              <a:p>
                <a:pPr marL="0" indent="0">
                  <a:buNone/>
                </a:pPr>
                <a:endParaRPr lang="en-US" sz="2400" dirty="0"/>
              </a:p>
              <a:p>
                <a:pPr marL="285750" indent="-285750"/>
                <a:r>
                  <a:rPr lang="en-US" sz="2400" dirty="0"/>
                  <a:t>t</a:t>
                </a:r>
                <a:r>
                  <a:rPr lang="en-US" sz="2400" baseline="-25000" dirty="0"/>
                  <a:t>o  </a:t>
                </a:r>
                <a:r>
                  <a:rPr lang="es-CR" sz="2400" dirty="0"/>
                  <a:t>denota el momento en que ocurrió la intervención</a:t>
                </a:r>
              </a:p>
              <a:p>
                <a:pPr marL="285750" indent="-285750"/>
                <a:r>
                  <a:rPr lang="en-US" sz="2400" dirty="0" err="1"/>
                  <a:t>I</a:t>
                </a:r>
                <a:r>
                  <a:rPr lang="en-US" sz="2400" baseline="-25000" dirty="0" err="1"/>
                  <a:t>o,t</a:t>
                </a:r>
                <a:r>
                  <a:rPr lang="en-US" sz="2400" baseline="-25000" dirty="0"/>
                  <a:t>  </a:t>
                </a:r>
                <a:r>
                  <a:rPr lang="es-CR" sz="2400" dirty="0"/>
                  <a:t>es una variable binaria</a:t>
                </a:r>
              </a:p>
              <a:p>
                <a:pPr marL="285750" indent="-285750"/>
                <a14:m>
                  <m:oMath xmlns:m="http://schemas.openxmlformats.org/officeDocument/2006/math">
                    <m:sSub>
                      <m:sSubPr>
                        <m:ctrlPr>
                          <a:rPr lang="en-US" sz="2400" i="1">
                            <a:latin typeface="Cambria Math" panose="02040503050406030204" pitchFamily="18" charset="0"/>
                          </a:rPr>
                        </m:ctrlPr>
                      </m:sSubPr>
                      <m:e>
                        <m:r>
                          <m:rPr>
                            <m:nor/>
                          </m:rPr>
                          <a:rPr lang="el-GR" sz="2400" i="1" dirty="0">
                            <a:latin typeface="Calibri" pitchFamily="34" charset="0"/>
                          </a:rPr>
                          <m:t>ω</m:t>
                        </m:r>
                      </m:e>
                      <m:sub>
                        <m:r>
                          <a:rPr lang="en-US" sz="2400" b="1" i="1">
                            <a:latin typeface="Cambria Math"/>
                          </a:rPr>
                          <m:t>𝒐</m:t>
                        </m:r>
                        <m:r>
                          <a:rPr lang="en-US" sz="2400" b="1" i="1">
                            <a:latin typeface="Cambria Math"/>
                          </a:rPr>
                          <m:t>,</m:t>
                        </m:r>
                        <m:r>
                          <a:rPr lang="en-US" sz="2400" b="1" i="1">
                            <a:latin typeface="Cambria Math"/>
                          </a:rPr>
                          <m:t>𝒕</m:t>
                        </m:r>
                      </m:sub>
                    </m:sSub>
                  </m:oMath>
                </a14:m>
                <a:r>
                  <a:rPr lang="en-US" sz="2400" dirty="0"/>
                  <a:t> </a:t>
                </a:r>
                <a:r>
                  <a:rPr lang="es-CR" sz="2400" dirty="0"/>
                  <a:t>son los residuos de un modelo que contienen un shock en </a:t>
                </a:r>
                <a:r>
                  <a:rPr lang="en-US" sz="2400" dirty="0"/>
                  <a:t>t</a:t>
                </a:r>
                <a:r>
                  <a:rPr lang="en-US" sz="2400" baseline="-25000" dirty="0"/>
                  <a:t>o</a:t>
                </a:r>
              </a:p>
              <a:p>
                <a:pPr marL="285750" indent="-285750"/>
                <a14:m>
                  <m:oMath xmlns:m="http://schemas.openxmlformats.org/officeDocument/2006/math">
                    <m:sSub>
                      <m:sSubPr>
                        <m:ctrlPr>
                          <a:rPr lang="en-US" sz="2400" i="1">
                            <a:latin typeface="Cambria Math" panose="02040503050406030204" pitchFamily="18" charset="0"/>
                          </a:rPr>
                        </m:ctrlPr>
                      </m:sSubPr>
                      <m:e>
                        <m:r>
                          <m:rPr>
                            <m:nor/>
                          </m:rPr>
                          <a:rPr lang="el-GR" sz="2400" i="1" dirty="0">
                            <a:latin typeface="Calibri" pitchFamily="34" charset="0"/>
                          </a:rPr>
                          <m:t>ω</m:t>
                        </m:r>
                      </m:e>
                      <m:sub>
                        <m:r>
                          <a:rPr lang="en-US" sz="2400" i="1">
                            <a:latin typeface="Cambria Math"/>
                          </a:rPr>
                          <m:t>𝑜</m:t>
                        </m:r>
                        <m:r>
                          <a:rPr lang="en-US" sz="2400" i="1">
                            <a:latin typeface="Cambria Math"/>
                          </a:rPr>
                          <m:t>,</m:t>
                        </m:r>
                        <m:r>
                          <a:rPr lang="en-US" sz="2400" i="1">
                            <a:latin typeface="Cambria Math"/>
                          </a:rPr>
                          <m:t>𝑡</m:t>
                        </m:r>
                      </m:sub>
                    </m:sSub>
                    <m:r>
                      <a:rPr lang="en-US" sz="2400">
                        <a:latin typeface="Cambria Math"/>
                      </a:rPr>
                      <m:t>=0 </m:t>
                    </m:r>
                  </m:oMath>
                </a14:m>
                <a:r>
                  <a:rPr lang="en-US" sz="2400" dirty="0"/>
                  <a:t>para t &lt; t</a:t>
                </a:r>
                <a:r>
                  <a:rPr lang="en-US" sz="2400" baseline="-25000" dirty="0"/>
                  <a:t>o,</a:t>
                </a:r>
                <a:r>
                  <a:rPr lang="en-US" sz="2400" dirty="0"/>
                  <a:t> lo que </a:t>
                </a:r>
                <a:r>
                  <a:rPr lang="es-CR" sz="2400" dirty="0"/>
                  <a:t>indica que antes de haber ocurrido la intervención no existen efectos atribuibles a ella</a:t>
                </a:r>
                <a:r>
                  <a:rPr lang="en-US" sz="2400" dirty="0"/>
                  <a:t>.</a:t>
                </a:r>
              </a:p>
            </p:txBody>
          </p:sp>
        </mc:Choice>
        <mc:Fallback xmlns="">
          <p:sp>
            <p:nvSpPr>
              <p:cNvPr id="3" name="Marcador de contenido 2">
                <a:extLst>
                  <a:ext uri="{FF2B5EF4-FFF2-40B4-BE49-F238E27FC236}">
                    <a16:creationId xmlns:a16="http://schemas.microsoft.com/office/drawing/2014/main" id="{04264B5D-1968-405B-8D06-CD8A852230E7}"/>
                  </a:ext>
                </a:extLst>
              </p:cNvPr>
              <p:cNvSpPr>
                <a:spLocks noGrp="1" noRot="1" noChangeAspect="1" noMove="1" noResize="1" noEditPoints="1" noAdjustHandles="1" noChangeArrowheads="1" noChangeShapeType="1" noTextEdit="1"/>
              </p:cNvSpPr>
              <p:nvPr>
                <p:ph idx="1"/>
              </p:nvPr>
            </p:nvSpPr>
            <p:spPr>
              <a:xfrm>
                <a:off x="117446" y="1207363"/>
                <a:ext cx="11878811" cy="5477522"/>
              </a:xfrm>
              <a:blipFill>
                <a:blip r:embed="rId2"/>
                <a:stretch>
                  <a:fillRect l="-770" t="-1557"/>
                </a:stretch>
              </a:blipFill>
            </p:spPr>
            <p:txBody>
              <a:bodyPr/>
              <a:lstStyle/>
              <a:p>
                <a:r>
                  <a:rPr lang="en-US">
                    <a:noFill/>
                  </a:rPr>
                  <a:t> </a:t>
                </a:r>
              </a:p>
            </p:txBody>
          </p:sp>
        </mc:Fallback>
      </mc:AlternateContent>
      <p:sp>
        <p:nvSpPr>
          <p:cNvPr id="4" name="Rectangle 6">
            <a:extLst>
              <a:ext uri="{FF2B5EF4-FFF2-40B4-BE49-F238E27FC236}">
                <a16:creationId xmlns:a16="http://schemas.microsoft.com/office/drawing/2014/main" id="{996ACAC7-685C-4F1D-A95A-C04D0753926C}"/>
              </a:ext>
            </a:extLst>
          </p:cNvPr>
          <p:cNvSpPr>
            <a:spLocks/>
          </p:cNvSpPr>
          <p:nvPr/>
        </p:nvSpPr>
        <p:spPr bwMode="auto">
          <a:xfrm>
            <a:off x="674243" y="249586"/>
            <a:ext cx="1096438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fontAlgn="base">
              <a:lnSpc>
                <a:spcPct val="90000"/>
              </a:lnSpc>
              <a:spcBef>
                <a:spcPct val="0"/>
              </a:spcBef>
              <a:spcAft>
                <a:spcPct val="0"/>
              </a:spcAft>
            </a:pPr>
            <a:r>
              <a:rPr lang="es-ES_tradnl" sz="4400" dirty="0">
                <a:latin typeface="+mj-lt"/>
                <a:ea typeface="+mj-ea"/>
                <a:cs typeface="+mj-cs"/>
              </a:rPr>
              <a:t>Modelos ARIMA con variables de intervención</a:t>
            </a:r>
            <a:endParaRPr lang="en-US" sz="4400" dirty="0">
              <a:latin typeface="+mj-lt"/>
              <a:ea typeface="+mj-ea"/>
              <a:cs typeface="+mj-cs"/>
            </a:endParaRPr>
          </a:p>
        </p:txBody>
      </p:sp>
      <p:grpSp>
        <p:nvGrpSpPr>
          <p:cNvPr id="5" name="Group 10">
            <a:extLst>
              <a:ext uri="{FF2B5EF4-FFF2-40B4-BE49-F238E27FC236}">
                <a16:creationId xmlns:a16="http://schemas.microsoft.com/office/drawing/2014/main" id="{7F1D522E-6841-4314-A678-A441254FA210}"/>
              </a:ext>
            </a:extLst>
          </p:cNvPr>
          <p:cNvGrpSpPr/>
          <p:nvPr/>
        </p:nvGrpSpPr>
        <p:grpSpPr>
          <a:xfrm>
            <a:off x="9342649" y="2497414"/>
            <a:ext cx="2074720" cy="707889"/>
            <a:chOff x="3962400" y="1602428"/>
            <a:chExt cx="2074720" cy="707889"/>
          </a:xfrm>
        </p:grpSpPr>
        <p:sp>
          <p:nvSpPr>
            <p:cNvPr id="6" name="Left Brace 6">
              <a:extLst>
                <a:ext uri="{FF2B5EF4-FFF2-40B4-BE49-F238E27FC236}">
                  <a16:creationId xmlns:a16="http://schemas.microsoft.com/office/drawing/2014/main" id="{B4665854-243E-4EB7-BECE-33626E29F833}"/>
                </a:ext>
              </a:extLst>
            </p:cNvPr>
            <p:cNvSpPr/>
            <p:nvPr/>
          </p:nvSpPr>
          <p:spPr>
            <a:xfrm>
              <a:off x="4703615" y="1602428"/>
              <a:ext cx="381000" cy="646331"/>
            </a:xfrm>
            <a:prstGeom prst="leftBrace">
              <a:avLst>
                <a:gd name="adj1" fmla="val 8333"/>
                <a:gd name="adj2" fmla="val 47857"/>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sz="2000"/>
            </a:p>
          </p:txBody>
        </p:sp>
        <p:grpSp>
          <p:nvGrpSpPr>
            <p:cNvPr id="7" name="Group 9">
              <a:extLst>
                <a:ext uri="{FF2B5EF4-FFF2-40B4-BE49-F238E27FC236}">
                  <a16:creationId xmlns:a16="http://schemas.microsoft.com/office/drawing/2014/main" id="{9E12A9BA-0723-4903-B906-8F44B8CFA630}"/>
                </a:ext>
              </a:extLst>
            </p:cNvPr>
            <p:cNvGrpSpPr/>
            <p:nvPr/>
          </p:nvGrpSpPr>
          <p:grpSpPr>
            <a:xfrm>
              <a:off x="3962400" y="1602431"/>
              <a:ext cx="2074720" cy="707886"/>
              <a:chOff x="2878280" y="1371600"/>
              <a:chExt cx="2074720" cy="707886"/>
            </a:xfrm>
          </p:grpSpPr>
          <p:sp>
            <p:nvSpPr>
              <p:cNvPr id="8" name="TextBox 5">
                <a:extLst>
                  <a:ext uri="{FF2B5EF4-FFF2-40B4-BE49-F238E27FC236}">
                    <a16:creationId xmlns:a16="http://schemas.microsoft.com/office/drawing/2014/main" id="{BA334568-005F-4FB0-98E6-C92FE8E5321F}"/>
                  </a:ext>
                </a:extLst>
              </p:cNvPr>
              <p:cNvSpPr txBox="1"/>
              <p:nvPr/>
            </p:nvSpPr>
            <p:spPr>
              <a:xfrm>
                <a:off x="3581400" y="1371600"/>
                <a:ext cx="1371600" cy="707886"/>
              </a:xfrm>
              <a:prstGeom prst="rect">
                <a:avLst/>
              </a:prstGeom>
              <a:noFill/>
            </p:spPr>
            <p:txBody>
              <a:bodyPr wrap="square" rtlCol="0">
                <a:spAutoFit/>
              </a:bodyPr>
              <a:lstStyle/>
              <a:p>
                <a:r>
                  <a:rPr lang="en-US" sz="2000" dirty="0"/>
                  <a:t>    1 </a:t>
                </a:r>
                <a:r>
                  <a:rPr lang="en-US" sz="2000" dirty="0" err="1"/>
                  <a:t>si</a:t>
                </a:r>
                <a:r>
                  <a:rPr lang="en-US" sz="2000" dirty="0"/>
                  <a:t> t=to</a:t>
                </a:r>
              </a:p>
              <a:p>
                <a:r>
                  <a:rPr lang="en-US" sz="2000" dirty="0"/>
                  <a:t>    0 </a:t>
                </a:r>
                <a:r>
                  <a:rPr lang="en-US" sz="2000" dirty="0" err="1"/>
                  <a:t>si</a:t>
                </a:r>
                <a:r>
                  <a:rPr lang="en-US" sz="2000" dirty="0"/>
                  <a:t> </a:t>
                </a:r>
                <a:r>
                  <a:rPr lang="en-US" sz="2000" dirty="0" err="1"/>
                  <a:t>t≠to</a:t>
                </a:r>
                <a:endParaRPr lang="es-CR" sz="2000" dirty="0"/>
              </a:p>
            </p:txBody>
          </p:sp>
          <p:sp>
            <p:nvSpPr>
              <p:cNvPr id="9" name="TextBox 7">
                <a:extLst>
                  <a:ext uri="{FF2B5EF4-FFF2-40B4-BE49-F238E27FC236}">
                    <a16:creationId xmlns:a16="http://schemas.microsoft.com/office/drawing/2014/main" id="{CAABFC37-CE07-4BED-AC7E-FB2F8F4C0C25}"/>
                  </a:ext>
                </a:extLst>
              </p:cNvPr>
              <p:cNvSpPr txBox="1"/>
              <p:nvPr/>
            </p:nvSpPr>
            <p:spPr>
              <a:xfrm>
                <a:off x="2878280" y="1463932"/>
                <a:ext cx="838200" cy="400110"/>
              </a:xfrm>
              <a:prstGeom prst="rect">
                <a:avLst/>
              </a:prstGeom>
              <a:noFill/>
            </p:spPr>
            <p:txBody>
              <a:bodyPr wrap="square" rtlCol="0">
                <a:spAutoFit/>
              </a:bodyPr>
              <a:lstStyle/>
              <a:p>
                <a:r>
                  <a:rPr lang="en-US" sz="2000" dirty="0" err="1"/>
                  <a:t>I</a:t>
                </a:r>
                <a:r>
                  <a:rPr lang="en-US" sz="2000" baseline="-25000" dirty="0" err="1"/>
                  <a:t>o,t</a:t>
                </a:r>
                <a:r>
                  <a:rPr lang="en-US" sz="2000" dirty="0"/>
                  <a:t> =</a:t>
                </a:r>
                <a:endParaRPr lang="es-CR" sz="2000" dirty="0"/>
              </a:p>
            </p:txBody>
          </p:sp>
        </p:grpSp>
      </p:grpSp>
      <mc:AlternateContent xmlns:mc="http://schemas.openxmlformats.org/markup-compatibility/2006" xmlns:a14="http://schemas.microsoft.com/office/drawing/2010/main">
        <mc:Choice Requires="a14">
          <p:sp>
            <p:nvSpPr>
              <p:cNvPr id="10" name="TextBox 12">
                <a:extLst>
                  <a:ext uri="{FF2B5EF4-FFF2-40B4-BE49-F238E27FC236}">
                    <a16:creationId xmlns:a16="http://schemas.microsoft.com/office/drawing/2014/main" id="{C02BCAA6-9A5C-473B-97C4-28D60E598A40}"/>
                  </a:ext>
                </a:extLst>
              </p:cNvPr>
              <p:cNvSpPr txBox="1"/>
              <p:nvPr/>
            </p:nvSpPr>
            <p:spPr>
              <a:xfrm>
                <a:off x="774631" y="2242276"/>
                <a:ext cx="8090084" cy="8989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m:rPr>
                              <m:nor/>
                            </m:rPr>
                            <a:rPr lang="el-GR" sz="2400" i="1" dirty="0">
                              <a:latin typeface="Calibri" pitchFamily="34" charset="0"/>
                            </a:rPr>
                            <m:t>ω</m:t>
                          </m:r>
                        </m:e>
                        <m:sub>
                          <m:r>
                            <a:rPr lang="en-US" sz="2400" i="1">
                              <a:latin typeface="Cambria Math"/>
                            </a:rPr>
                            <m:t>𝑜</m:t>
                          </m:r>
                          <m:r>
                            <a:rPr lang="en-US" sz="2400" i="1">
                              <a:latin typeface="Cambria Math"/>
                            </a:rPr>
                            <m:t>,</m:t>
                          </m:r>
                          <m:r>
                            <a:rPr lang="en-US" sz="2400" i="1">
                              <a:latin typeface="Cambria Math"/>
                            </a:rPr>
                            <m:t>𝑡</m:t>
                          </m:r>
                        </m:sub>
                      </m:sSub>
                      <m:r>
                        <a:rPr lang="en-US" sz="2400" i="1">
                          <a:latin typeface="Cambria Math"/>
                        </a:rPr>
                        <m:t>=</m:t>
                      </m:r>
                      <m:f>
                        <m:fPr>
                          <m:ctrlPr>
                            <a:rPr lang="en-US" sz="2400" i="1">
                              <a:latin typeface="Cambria Math" panose="02040503050406030204" pitchFamily="18" charset="0"/>
                            </a:rPr>
                          </m:ctrlPr>
                        </m:fPr>
                        <m:num>
                          <m:r>
                            <a:rPr lang="en-US" sz="2400" i="1">
                              <a:latin typeface="Cambria Math"/>
                            </a:rPr>
                            <m:t>(</m:t>
                          </m:r>
                          <m:sSub>
                            <m:sSubPr>
                              <m:ctrlPr>
                                <a:rPr lang="en-US" sz="2400" i="1">
                                  <a:latin typeface="Cambria Math" panose="02040503050406030204" pitchFamily="18" charset="0"/>
                                </a:rPr>
                              </m:ctrlPr>
                            </m:sSubPr>
                            <m:e>
                              <m:r>
                                <a:rPr lang="en-US" sz="2400" i="1" smtClean="0">
                                  <a:latin typeface="Cambria Math"/>
                                  <a:ea typeface="Cambria Math"/>
                                </a:rPr>
                                <m:t>𝜗</m:t>
                              </m:r>
                            </m:e>
                            <m:sub>
                              <m:r>
                                <a:rPr lang="en-US" sz="2400" i="1">
                                  <a:latin typeface="Cambria Math"/>
                                </a:rPr>
                                <m:t>𝑜</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ea typeface="Cambria Math"/>
                                </a:rPr>
                                <m:t>𝜗</m:t>
                              </m:r>
                            </m:e>
                            <m:sub>
                              <m:r>
                                <a:rPr lang="es-CR" sz="2400" b="1" i="1">
                                  <a:latin typeface="Cambria Math"/>
                                  <a:ea typeface="Cambria Math"/>
                                </a:rPr>
                                <m:t>𝟎</m:t>
                              </m:r>
                            </m:sub>
                          </m:sSub>
                          <m:r>
                            <a:rPr lang="en-US" sz="2400" i="1">
                              <a:latin typeface="Cambria Math"/>
                            </a:rPr>
                            <m:t>𝐵</m:t>
                          </m:r>
                          <m:r>
                            <a:rPr lang="en-US" sz="2400" i="1">
                              <a:latin typeface="Cambria Math"/>
                            </a:rPr>
                            <m:t>−</m:t>
                          </m:r>
                          <m:r>
                            <m:rPr>
                              <m:nor/>
                            </m:rPr>
                            <a:rPr lang="en-US" sz="2400" dirty="0" smtClean="0"/>
                            <m:t> </m:t>
                          </m:r>
                          <m:sSub>
                            <m:sSubPr>
                              <m:ctrlPr>
                                <a:rPr lang="en-US" sz="2400" i="1">
                                  <a:latin typeface="Cambria Math" panose="02040503050406030204" pitchFamily="18" charset="0"/>
                                </a:rPr>
                              </m:ctrlPr>
                            </m:sSubPr>
                            <m:e>
                              <m:r>
                                <a:rPr lang="en-US" sz="2400" i="1">
                                  <a:latin typeface="Cambria Math"/>
                                  <a:ea typeface="Cambria Math"/>
                                </a:rPr>
                                <m:t>𝜗</m:t>
                              </m:r>
                            </m:e>
                            <m:sub>
                              <m:r>
                                <a:rPr lang="es-CR" sz="2400" b="1" i="1">
                                  <a:latin typeface="Cambria Math"/>
                                  <a:ea typeface="Cambria Math"/>
                                </a:rPr>
                                <m:t>𝟎</m:t>
                              </m:r>
                            </m:sub>
                          </m:sSub>
                          <m:sSup>
                            <m:sSupPr>
                              <m:ctrlPr>
                                <a:rPr lang="en-US" sz="2400" i="1">
                                  <a:latin typeface="Cambria Math" panose="02040503050406030204" pitchFamily="18" charset="0"/>
                                </a:rPr>
                              </m:ctrlPr>
                            </m:sSupPr>
                            <m:e>
                              <m:r>
                                <a:rPr lang="en-US" sz="2400" i="1">
                                  <a:latin typeface="Cambria Math"/>
                                </a:rPr>
                                <m:t>𝐵</m:t>
                              </m:r>
                            </m:e>
                            <m:sup>
                              <m:r>
                                <a:rPr lang="en-US" sz="2400" i="1">
                                  <a:latin typeface="Cambria Math"/>
                                </a:rPr>
                                <m:t>2</m:t>
                              </m:r>
                            </m:sup>
                          </m:sSup>
                          <m:r>
                            <a:rPr lang="en-US" sz="2400" i="1">
                              <a:latin typeface="Cambria Math"/>
                            </a:rPr>
                            <m:t>−…−</m:t>
                          </m:r>
                          <m:sSub>
                            <m:sSubPr>
                              <m:ctrlPr>
                                <a:rPr lang="en-US" sz="2400" i="1">
                                  <a:latin typeface="Cambria Math" panose="02040503050406030204" pitchFamily="18" charset="0"/>
                                </a:rPr>
                              </m:ctrlPr>
                            </m:sSubPr>
                            <m:e>
                              <m:r>
                                <a:rPr lang="en-US" sz="2400" i="1">
                                  <a:latin typeface="Cambria Math"/>
                                  <a:ea typeface="Cambria Math"/>
                                </a:rPr>
                                <m:t>𝜗</m:t>
                              </m:r>
                            </m:e>
                            <m:sub>
                              <m:r>
                                <a:rPr lang="es-CR" sz="2400" b="1" i="1">
                                  <a:latin typeface="Cambria Math"/>
                                  <a:ea typeface="Cambria Math"/>
                                </a:rPr>
                                <m:t>𝟎</m:t>
                              </m:r>
                            </m:sub>
                          </m:sSub>
                          <m:sSup>
                            <m:sSupPr>
                              <m:ctrlPr>
                                <a:rPr lang="en-US" sz="2400" i="1">
                                  <a:latin typeface="Cambria Math" panose="02040503050406030204" pitchFamily="18" charset="0"/>
                                </a:rPr>
                              </m:ctrlPr>
                            </m:sSupPr>
                            <m:e>
                              <m:r>
                                <a:rPr lang="en-US" sz="2400" i="1">
                                  <a:latin typeface="Cambria Math"/>
                                </a:rPr>
                                <m:t>𝐵</m:t>
                              </m:r>
                            </m:e>
                            <m:sup>
                              <m:r>
                                <a:rPr lang="en-US" sz="2400" i="1">
                                  <a:latin typeface="Cambria Math"/>
                                </a:rPr>
                                <m:t>𝑠</m:t>
                              </m:r>
                            </m:sup>
                          </m:sSup>
                          <m:r>
                            <a:rPr lang="en-US" sz="2400" i="1">
                              <a:latin typeface="Cambria Math"/>
                            </a:rPr>
                            <m:t>)</m:t>
                          </m:r>
                        </m:num>
                        <m:den>
                          <m:r>
                            <a:rPr lang="en-US" sz="2400" i="1">
                              <a:latin typeface="Cambria Math"/>
                            </a:rPr>
                            <m:t>(1−</m:t>
                          </m:r>
                          <m:sSub>
                            <m:sSubPr>
                              <m:ctrlPr>
                                <a:rPr lang="en-US" sz="2400" i="1">
                                  <a:latin typeface="Cambria Math" panose="02040503050406030204" pitchFamily="18" charset="0"/>
                                </a:rPr>
                              </m:ctrlPr>
                            </m:sSubPr>
                            <m:e>
                              <m:r>
                                <a:rPr lang="en-US" sz="2400" i="1">
                                  <a:latin typeface="Cambria Math"/>
                                  <a:ea typeface="Cambria Math"/>
                                </a:rPr>
                                <m:t>𝛿</m:t>
                              </m:r>
                            </m:e>
                            <m:sub>
                              <m:r>
                                <a:rPr lang="en-US" sz="2400" i="1">
                                  <a:latin typeface="Cambria Math"/>
                                </a:rPr>
                                <m:t>1</m:t>
                              </m:r>
                            </m:sub>
                          </m:sSub>
                          <m:r>
                            <a:rPr lang="en-US" sz="2400" i="1">
                              <a:latin typeface="Cambria Math"/>
                            </a:rPr>
                            <m:t>𝐵</m:t>
                          </m:r>
                          <m:r>
                            <a:rPr lang="en-US" sz="2400" i="1">
                              <a:latin typeface="Cambria Math"/>
                            </a:rPr>
                            <m:t>−</m:t>
                          </m:r>
                          <m:r>
                            <m:rPr>
                              <m:nor/>
                            </m:rPr>
                            <a:rPr lang="en-US" sz="2400" dirty="0"/>
                            <m:t> </m:t>
                          </m:r>
                          <m:sSub>
                            <m:sSubPr>
                              <m:ctrlPr>
                                <a:rPr lang="en-US" sz="2400" i="1">
                                  <a:latin typeface="Cambria Math" panose="02040503050406030204" pitchFamily="18" charset="0"/>
                                </a:rPr>
                              </m:ctrlPr>
                            </m:sSubPr>
                            <m:e>
                              <m:r>
                                <a:rPr lang="en-US" sz="2400" i="1">
                                  <a:latin typeface="Cambria Math"/>
                                  <a:ea typeface="Cambria Math"/>
                                </a:rPr>
                                <m:t>𝛿</m:t>
                              </m:r>
                            </m:e>
                            <m:sub>
                              <m:r>
                                <a:rPr lang="es-CR" sz="2400" b="1" i="1">
                                  <a:latin typeface="Cambria Math"/>
                                  <a:ea typeface="Cambria Math"/>
                                </a:rPr>
                                <m:t>𝟏</m:t>
                              </m:r>
                            </m:sub>
                          </m:sSub>
                          <m:sSup>
                            <m:sSupPr>
                              <m:ctrlPr>
                                <a:rPr lang="en-US" sz="2400" i="1">
                                  <a:latin typeface="Cambria Math" panose="02040503050406030204" pitchFamily="18" charset="0"/>
                                </a:rPr>
                              </m:ctrlPr>
                            </m:sSupPr>
                            <m:e>
                              <m:r>
                                <a:rPr lang="en-US" sz="2400" i="1">
                                  <a:latin typeface="Cambria Math"/>
                                </a:rPr>
                                <m:t>𝐵</m:t>
                              </m:r>
                            </m:e>
                            <m:sup>
                              <m:r>
                                <a:rPr lang="en-US" sz="2400" i="1">
                                  <a:latin typeface="Cambria Math"/>
                                </a:rPr>
                                <m:t>2</m:t>
                              </m:r>
                            </m:sup>
                          </m:sSup>
                          <m:r>
                            <a:rPr lang="en-US" sz="2400" i="1">
                              <a:latin typeface="Cambria Math"/>
                            </a:rPr>
                            <m:t>−…−</m:t>
                          </m:r>
                          <m:sSub>
                            <m:sSubPr>
                              <m:ctrlPr>
                                <a:rPr lang="en-US" sz="2400" i="1">
                                  <a:latin typeface="Cambria Math" panose="02040503050406030204" pitchFamily="18" charset="0"/>
                                </a:rPr>
                              </m:ctrlPr>
                            </m:sSubPr>
                            <m:e>
                              <m:r>
                                <a:rPr lang="en-US" sz="2400" i="1">
                                  <a:latin typeface="Cambria Math"/>
                                  <a:ea typeface="Cambria Math"/>
                                </a:rPr>
                                <m:t>𝛿</m:t>
                              </m:r>
                            </m:e>
                            <m:sub>
                              <m:r>
                                <a:rPr lang="es-CR" sz="2400" b="1" i="1">
                                  <a:latin typeface="Cambria Math"/>
                                  <a:ea typeface="Cambria Math"/>
                                </a:rPr>
                                <m:t>𝟏</m:t>
                              </m:r>
                            </m:sub>
                          </m:sSub>
                          <m:sSup>
                            <m:sSupPr>
                              <m:ctrlPr>
                                <a:rPr lang="en-US" sz="2400" i="1">
                                  <a:latin typeface="Cambria Math" panose="02040503050406030204" pitchFamily="18" charset="0"/>
                                </a:rPr>
                              </m:ctrlPr>
                            </m:sSupPr>
                            <m:e>
                              <m:r>
                                <a:rPr lang="en-US" sz="2400" i="1">
                                  <a:latin typeface="Cambria Math"/>
                                </a:rPr>
                                <m:t>𝐵</m:t>
                              </m:r>
                            </m:e>
                            <m:sup>
                              <m:r>
                                <a:rPr lang="en-US" sz="2400" i="1">
                                  <a:latin typeface="Cambria Math"/>
                                </a:rPr>
                                <m:t>𝑟</m:t>
                              </m:r>
                            </m:sup>
                          </m:sSup>
                          <m:r>
                            <a:rPr lang="en-US" sz="2400" i="1">
                              <a:latin typeface="Cambria Math"/>
                            </a:rPr>
                            <m:t>)</m:t>
                          </m:r>
                        </m:den>
                      </m:f>
                      <m:r>
                        <a:rPr lang="en-US" sz="2400" i="1">
                          <a:latin typeface="Cambria Math"/>
                        </a:rPr>
                        <m:t> </m:t>
                      </m:r>
                      <m:sSub>
                        <m:sSubPr>
                          <m:ctrlPr>
                            <a:rPr lang="en-US" sz="2400" i="1">
                              <a:latin typeface="Cambria Math" panose="02040503050406030204" pitchFamily="18" charset="0"/>
                            </a:rPr>
                          </m:ctrlPr>
                        </m:sSubPr>
                        <m:e>
                          <m:r>
                            <a:rPr lang="en-US" sz="2400" i="1">
                              <a:latin typeface="Cambria Math"/>
                            </a:rPr>
                            <m:t>𝐼</m:t>
                          </m:r>
                        </m:e>
                        <m:sub>
                          <m:r>
                            <a:rPr lang="en-US" sz="2400" i="1">
                              <a:latin typeface="Cambria Math"/>
                            </a:rPr>
                            <m:t>𝑜</m:t>
                          </m:r>
                          <m:r>
                            <a:rPr lang="en-US" sz="2400" i="1">
                              <a:latin typeface="Cambria Math"/>
                            </a:rPr>
                            <m:t>,</m:t>
                          </m:r>
                          <m:r>
                            <a:rPr lang="en-US" sz="2400" i="1">
                              <a:latin typeface="Cambria Math"/>
                            </a:rPr>
                            <m:t>𝑡</m:t>
                          </m:r>
                        </m:sub>
                      </m:sSub>
                      <m:r>
                        <a:rPr lang="en-US" sz="2400">
                          <a:latin typeface="Cambria Math"/>
                        </a:rPr>
                        <m:t>=</m:t>
                      </m:r>
                      <m:f>
                        <m:fPr>
                          <m:ctrlPr>
                            <a:rPr lang="en-US" sz="2400" i="1">
                              <a:latin typeface="Cambria Math" panose="02040503050406030204" pitchFamily="18" charset="0"/>
                            </a:rPr>
                          </m:ctrlPr>
                        </m:fPr>
                        <m:num>
                          <m:r>
                            <a:rPr lang="en-US" sz="2400" i="1">
                              <a:latin typeface="Cambria Math"/>
                              <a:ea typeface="Cambria Math"/>
                            </a:rPr>
                            <m:t>𝜗</m:t>
                          </m:r>
                          <m:r>
                            <a:rPr lang="en-US" sz="2400" i="1">
                              <a:latin typeface="Cambria Math"/>
                              <a:ea typeface="Cambria Math"/>
                            </a:rPr>
                            <m:t>(</m:t>
                          </m:r>
                          <m:r>
                            <a:rPr lang="en-US" sz="2400" i="1">
                              <a:latin typeface="Cambria Math"/>
                              <a:ea typeface="Cambria Math"/>
                            </a:rPr>
                            <m:t>𝐵</m:t>
                          </m:r>
                          <m:r>
                            <a:rPr lang="en-US" sz="2400" i="1">
                              <a:latin typeface="Cambria Math"/>
                              <a:ea typeface="Cambria Math"/>
                            </a:rPr>
                            <m:t>)</m:t>
                          </m:r>
                        </m:num>
                        <m:den>
                          <m:r>
                            <a:rPr lang="en-US" sz="2400" i="1">
                              <a:latin typeface="Cambria Math"/>
                              <a:ea typeface="Cambria Math"/>
                            </a:rPr>
                            <m:t>𝛿</m:t>
                          </m:r>
                          <m:r>
                            <a:rPr lang="en-US" sz="2400" i="1">
                              <a:latin typeface="Cambria Math"/>
                              <a:ea typeface="Cambria Math"/>
                            </a:rPr>
                            <m:t>(</m:t>
                          </m:r>
                          <m:r>
                            <a:rPr lang="en-US" sz="2400" i="1">
                              <a:latin typeface="Cambria Math"/>
                              <a:ea typeface="Cambria Math"/>
                            </a:rPr>
                            <m:t>𝐵</m:t>
                          </m:r>
                          <m:r>
                            <a:rPr lang="en-US" sz="2400" i="1">
                              <a:latin typeface="Cambria Math"/>
                              <a:ea typeface="Cambria Math"/>
                            </a:rPr>
                            <m:t>)</m:t>
                          </m:r>
                        </m:den>
                      </m:f>
                      <m:sSub>
                        <m:sSubPr>
                          <m:ctrlPr>
                            <a:rPr lang="en-US" sz="2400" i="1">
                              <a:latin typeface="Cambria Math" panose="02040503050406030204" pitchFamily="18" charset="0"/>
                            </a:rPr>
                          </m:ctrlPr>
                        </m:sSubPr>
                        <m:e>
                          <m:r>
                            <a:rPr lang="en-US" sz="2400" i="1">
                              <a:latin typeface="Cambria Math"/>
                            </a:rPr>
                            <m:t>𝐼</m:t>
                          </m:r>
                        </m:e>
                        <m:sub>
                          <m:r>
                            <a:rPr lang="en-US" sz="2400" i="1">
                              <a:latin typeface="Cambria Math"/>
                            </a:rPr>
                            <m:t>𝑜</m:t>
                          </m:r>
                          <m:r>
                            <a:rPr lang="en-US" sz="2400" i="1">
                              <a:latin typeface="Cambria Math"/>
                            </a:rPr>
                            <m:t>,</m:t>
                          </m:r>
                          <m:r>
                            <a:rPr lang="en-US" sz="2400" i="1">
                              <a:latin typeface="Cambria Math"/>
                            </a:rPr>
                            <m:t>𝑡</m:t>
                          </m:r>
                        </m:sub>
                      </m:sSub>
                    </m:oMath>
                  </m:oMathPara>
                </a14:m>
                <a:endParaRPr lang="es-CR" dirty="0"/>
              </a:p>
            </p:txBody>
          </p:sp>
        </mc:Choice>
        <mc:Fallback xmlns="">
          <p:sp>
            <p:nvSpPr>
              <p:cNvPr id="10" name="TextBox 12">
                <a:extLst>
                  <a:ext uri="{FF2B5EF4-FFF2-40B4-BE49-F238E27FC236}">
                    <a16:creationId xmlns:a16="http://schemas.microsoft.com/office/drawing/2014/main" id="{C02BCAA6-9A5C-473B-97C4-28D60E598A40}"/>
                  </a:ext>
                </a:extLst>
              </p:cNvPr>
              <p:cNvSpPr txBox="1">
                <a:spLocks noRot="1" noChangeAspect="1" noMove="1" noResize="1" noEditPoints="1" noAdjustHandles="1" noChangeArrowheads="1" noChangeShapeType="1" noTextEdit="1"/>
              </p:cNvSpPr>
              <p:nvPr/>
            </p:nvSpPr>
            <p:spPr>
              <a:xfrm>
                <a:off x="774631" y="2242276"/>
                <a:ext cx="8090084" cy="89896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88250137"/>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s-CR">
              <a:latin typeface="Comic Sans MS" pitchFamily="66" charset="0"/>
            </a:endParaRPr>
          </a:p>
        </p:txBody>
      </p:sp>
      <p:sp>
        <p:nvSpPr>
          <p:cNvPr id="6151" name="Text Box 29"/>
          <p:cNvSpPr txBox="1">
            <a:spLocks noChangeArrowheads="1"/>
          </p:cNvSpPr>
          <p:nvPr/>
        </p:nvSpPr>
        <p:spPr bwMode="auto">
          <a:xfrm>
            <a:off x="1384059" y="2462724"/>
            <a:ext cx="5616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spcBef>
                <a:spcPct val="50000"/>
              </a:spcBef>
            </a:pPr>
            <a:r>
              <a:rPr lang="es-ES_tradnl" sz="2000" dirty="0">
                <a:solidFill>
                  <a:schemeClr val="hlink"/>
                </a:solidFill>
                <a:latin typeface="+mj-lt"/>
              </a:rPr>
              <a:t>  Parte determinística      </a:t>
            </a:r>
            <a:r>
              <a:rPr lang="es-ES_tradnl" sz="2000" dirty="0">
                <a:solidFill>
                  <a:srgbClr val="0000CC"/>
                </a:solidFill>
                <a:latin typeface="+mj-lt"/>
              </a:rPr>
              <a:t>Parte estocástica</a:t>
            </a:r>
          </a:p>
        </p:txBody>
      </p:sp>
      <p:pic>
        <p:nvPicPr>
          <p:cNvPr id="6155" name="Picture 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8315" y="1395119"/>
            <a:ext cx="43211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21 Grupo"/>
          <p:cNvGrpSpPr>
            <a:grpSpLocks/>
          </p:cNvGrpSpPr>
          <p:nvPr/>
        </p:nvGrpSpPr>
        <p:grpSpPr bwMode="auto">
          <a:xfrm>
            <a:off x="1781590" y="1125244"/>
            <a:ext cx="1357312" cy="1214438"/>
            <a:chOff x="3071813" y="1142984"/>
            <a:chExt cx="1357311" cy="1214454"/>
          </a:xfrm>
        </p:grpSpPr>
        <p:sp>
          <p:nvSpPr>
            <p:cNvPr id="20" name="19 Elipse"/>
            <p:cNvSpPr/>
            <p:nvPr/>
          </p:nvSpPr>
          <p:spPr>
            <a:xfrm>
              <a:off x="3071813" y="1285861"/>
              <a:ext cx="1142999" cy="10715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R"/>
            </a:p>
          </p:txBody>
        </p:sp>
        <p:sp>
          <p:nvSpPr>
            <p:cNvPr id="6158" name="20 CuadroTexto"/>
            <p:cNvSpPr txBox="1">
              <a:spLocks noChangeArrowheads="1"/>
            </p:cNvSpPr>
            <p:nvPr/>
          </p:nvSpPr>
          <p:spPr bwMode="auto">
            <a:xfrm>
              <a:off x="4071934" y="1142984"/>
              <a:ext cx="3571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s-CR">
                  <a:solidFill>
                    <a:srgbClr val="808000"/>
                  </a:solidFill>
                  <a:latin typeface="Comic Sans MS" pitchFamily="66" charset="0"/>
                </a:rPr>
                <a:t>w</a:t>
              </a:r>
            </a:p>
          </p:txBody>
        </p:sp>
      </p:grpSp>
      <p:sp>
        <p:nvSpPr>
          <p:cNvPr id="4" name="TextBox 3"/>
          <p:cNvSpPr txBox="1"/>
          <p:nvPr/>
        </p:nvSpPr>
        <p:spPr>
          <a:xfrm>
            <a:off x="643721" y="3847573"/>
            <a:ext cx="7701288" cy="2308324"/>
          </a:xfrm>
          <a:prstGeom prst="rect">
            <a:avLst/>
          </a:prstGeom>
          <a:noFill/>
        </p:spPr>
        <p:txBody>
          <a:bodyPr wrap="square" rtlCol="0">
            <a:spAutoFit/>
          </a:bodyPr>
          <a:lstStyle/>
          <a:p>
            <a:r>
              <a:rPr lang="en-US" sz="2400" dirty="0" err="1"/>
              <a:t>Ejemplo</a:t>
            </a:r>
            <a:r>
              <a:rPr lang="en-US" sz="2400" dirty="0"/>
              <a:t> de </a:t>
            </a:r>
            <a:r>
              <a:rPr lang="en-US" sz="2400" dirty="0" err="1"/>
              <a:t>función</a:t>
            </a:r>
            <a:r>
              <a:rPr lang="en-US" sz="2400" dirty="0"/>
              <a:t> </a:t>
            </a:r>
            <a:r>
              <a:rPr lang="en-US" sz="2400" dirty="0" err="1"/>
              <a:t>dinámica</a:t>
            </a:r>
            <a:r>
              <a:rPr lang="en-US" sz="2400" dirty="0"/>
              <a:t> de </a:t>
            </a:r>
            <a:r>
              <a:rPr lang="en-US" sz="2400" dirty="0" err="1"/>
              <a:t>intervención</a:t>
            </a:r>
            <a:r>
              <a:rPr lang="en-US" sz="2400" dirty="0"/>
              <a:t>:</a:t>
            </a:r>
          </a:p>
          <a:p>
            <a:endParaRPr lang="es-MX" sz="2400" dirty="0"/>
          </a:p>
          <a:p>
            <a:endParaRPr lang="es-MX" sz="2400" dirty="0"/>
          </a:p>
          <a:p>
            <a:endParaRPr lang="es-MX" sz="2400" dirty="0"/>
          </a:p>
          <a:p>
            <a:endParaRPr lang="es-MX" sz="2400" dirty="0"/>
          </a:p>
          <a:p>
            <a:endParaRPr lang="es-MX" sz="2400" dirty="0"/>
          </a:p>
        </p:txBody>
      </p:sp>
      <mc:AlternateContent xmlns:mc="http://schemas.openxmlformats.org/markup-compatibility/2006" xmlns:a14="http://schemas.microsoft.com/office/drawing/2010/main">
        <mc:Choice Requires="a14">
          <p:sp>
            <p:nvSpPr>
              <p:cNvPr id="8" name="TextBox 7"/>
              <p:cNvSpPr txBox="1"/>
              <p:nvPr/>
            </p:nvSpPr>
            <p:spPr>
              <a:xfrm>
                <a:off x="62792" y="4942411"/>
                <a:ext cx="7940700" cy="7903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rPr>
                          </m:ctrlPr>
                        </m:dPr>
                        <m:e>
                          <m:r>
                            <a:rPr lang="en-US" sz="2400" i="1">
                              <a:latin typeface="Cambria Math"/>
                            </a:rPr>
                            <m:t>1−</m:t>
                          </m:r>
                          <m:r>
                            <a:rPr lang="en-US" sz="2400" i="1">
                              <a:latin typeface="Cambria Math"/>
                              <a:ea typeface="Cambria Math"/>
                            </a:rPr>
                            <m:t>∅</m:t>
                          </m:r>
                          <m:r>
                            <a:rPr lang="en-US" sz="2400" i="1">
                              <a:latin typeface="Cambria Math"/>
                              <a:ea typeface="Cambria Math"/>
                            </a:rPr>
                            <m:t>𝐵</m:t>
                          </m:r>
                        </m:e>
                      </m:d>
                      <m:d>
                        <m:dPr>
                          <m:ctrlPr>
                            <a:rPr lang="en-US" sz="2400" i="1">
                              <a:latin typeface="Cambria Math" panose="02040503050406030204" pitchFamily="18" charset="0"/>
                              <a:ea typeface="Cambria Math"/>
                            </a:rPr>
                          </m:ctrlPr>
                        </m:dPr>
                        <m:e>
                          <m:r>
                            <a:rPr lang="en-US" sz="2400" i="1">
                              <a:latin typeface="Cambria Math"/>
                              <a:ea typeface="Cambria Math"/>
                            </a:rPr>
                            <m:t>1−</m:t>
                          </m:r>
                          <m:r>
                            <a:rPr lang="en-US" sz="2400" i="1">
                              <a:latin typeface="Cambria Math"/>
                              <a:ea typeface="Cambria Math"/>
                            </a:rPr>
                            <m:t>𝐵</m:t>
                          </m:r>
                        </m:e>
                      </m:d>
                      <m:sSub>
                        <m:sSubPr>
                          <m:ctrlPr>
                            <a:rPr lang="en-US" sz="2400" i="1">
                              <a:latin typeface="Cambria Math" panose="02040503050406030204" pitchFamily="18" charset="0"/>
                              <a:ea typeface="Cambria Math"/>
                            </a:rPr>
                          </m:ctrlPr>
                        </m:sSubPr>
                        <m:e>
                          <m:r>
                            <a:rPr lang="en-US" sz="2400" i="1">
                              <a:latin typeface="Cambria Math"/>
                              <a:ea typeface="Cambria Math"/>
                            </a:rPr>
                            <m:t>𝑌</m:t>
                          </m:r>
                        </m:e>
                        <m:sub>
                          <m:r>
                            <a:rPr lang="en-US" sz="2400" i="1">
                              <a:latin typeface="Cambria Math"/>
                              <a:ea typeface="Cambria Math"/>
                            </a:rPr>
                            <m:t>𝑡</m:t>
                          </m:r>
                        </m:sub>
                      </m:sSub>
                      <m:r>
                        <a:rPr lang="en-US" sz="2400" i="1">
                          <a:latin typeface="Cambria Math"/>
                          <a:ea typeface="Cambria Math"/>
                        </a:rPr>
                        <m:t>=</m:t>
                      </m:r>
                      <m:f>
                        <m:fPr>
                          <m:ctrlPr>
                            <a:rPr lang="en-US" sz="2400" i="1">
                              <a:latin typeface="Cambria Math" panose="02040503050406030204" pitchFamily="18" charset="0"/>
                              <a:ea typeface="Cambria Math"/>
                            </a:rPr>
                          </m:ctrlPr>
                        </m:fPr>
                        <m:num>
                          <m:sSub>
                            <m:sSubPr>
                              <m:ctrlPr>
                                <a:rPr lang="en-US" sz="2400" i="1">
                                  <a:latin typeface="Cambria Math" panose="02040503050406030204" pitchFamily="18" charset="0"/>
                                  <a:ea typeface="Cambria Math"/>
                                </a:rPr>
                              </m:ctrlPr>
                            </m:sSubPr>
                            <m:e>
                              <m:r>
                                <a:rPr lang="en-US" sz="2400" i="1">
                                  <a:latin typeface="Cambria Math"/>
                                  <a:ea typeface="Cambria Math"/>
                                </a:rPr>
                                <m:t>𝜔</m:t>
                              </m:r>
                            </m:e>
                            <m:sub>
                              <m:r>
                                <a:rPr lang="en-US" sz="2400" i="1">
                                  <a:latin typeface="Cambria Math"/>
                                  <a:ea typeface="Cambria Math"/>
                                </a:rPr>
                                <m:t>1</m:t>
                              </m:r>
                            </m:sub>
                          </m:sSub>
                        </m:num>
                        <m:den>
                          <m:r>
                            <a:rPr lang="en-US" sz="2400" i="1">
                              <a:latin typeface="Cambria Math"/>
                              <a:ea typeface="Cambria Math"/>
                            </a:rPr>
                            <m:t>(1−</m:t>
                          </m:r>
                          <m:r>
                            <a:rPr lang="en-US" sz="2400" i="1">
                              <a:latin typeface="Cambria Math"/>
                              <a:ea typeface="Cambria Math"/>
                            </a:rPr>
                            <m:t>𝛿</m:t>
                          </m:r>
                          <m:r>
                            <a:rPr lang="en-US" sz="2400" i="1">
                              <a:latin typeface="Cambria Math"/>
                              <a:ea typeface="Cambria Math"/>
                            </a:rPr>
                            <m:t>𝐵</m:t>
                          </m:r>
                          <m:r>
                            <a:rPr lang="en-US" sz="2400" i="1">
                              <a:latin typeface="Cambria Math"/>
                              <a:ea typeface="Cambria Math"/>
                            </a:rPr>
                            <m:t>)</m:t>
                          </m:r>
                        </m:den>
                      </m:f>
                      <m:sSub>
                        <m:sSubPr>
                          <m:ctrlPr>
                            <a:rPr lang="en-US" sz="2400" i="1">
                              <a:latin typeface="Cambria Math" panose="02040503050406030204" pitchFamily="18" charset="0"/>
                              <a:ea typeface="Cambria Math"/>
                            </a:rPr>
                          </m:ctrlPr>
                        </m:sSubPr>
                        <m:e>
                          <m:r>
                            <a:rPr lang="en-US" sz="2400" i="1">
                              <a:latin typeface="Cambria Math"/>
                              <a:ea typeface="Cambria Math"/>
                            </a:rPr>
                            <m:t>𝐼</m:t>
                          </m:r>
                        </m:e>
                        <m:sub>
                          <m:r>
                            <a:rPr lang="en-US" sz="2400" i="1">
                              <a:latin typeface="Cambria Math"/>
                              <a:ea typeface="Cambria Math"/>
                            </a:rPr>
                            <m:t>1,</m:t>
                          </m:r>
                          <m:r>
                            <a:rPr lang="en-US" sz="2400" i="1">
                              <a:latin typeface="Cambria Math"/>
                              <a:ea typeface="Cambria Math"/>
                            </a:rPr>
                            <m:t>𝑡</m:t>
                          </m:r>
                        </m:sub>
                      </m:sSub>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𝜔</m:t>
                          </m:r>
                        </m:e>
                        <m:sub>
                          <m:r>
                            <a:rPr lang="en-US" sz="2400" i="1">
                              <a:latin typeface="Cambria Math"/>
                              <a:ea typeface="Cambria Math"/>
                            </a:rPr>
                            <m:t>2</m:t>
                          </m:r>
                        </m:sub>
                      </m:sSub>
                      <m:sSub>
                        <m:sSubPr>
                          <m:ctrlPr>
                            <a:rPr lang="en-US" sz="2400" i="1">
                              <a:latin typeface="Cambria Math" panose="02040503050406030204" pitchFamily="18" charset="0"/>
                              <a:ea typeface="Cambria Math"/>
                            </a:rPr>
                          </m:ctrlPr>
                        </m:sSubPr>
                        <m:e>
                          <m:r>
                            <a:rPr lang="en-US" sz="2400" i="1">
                              <a:latin typeface="Cambria Math"/>
                              <a:ea typeface="Cambria Math"/>
                            </a:rPr>
                            <m:t>𝐼</m:t>
                          </m:r>
                        </m:e>
                        <m:sub>
                          <m:r>
                            <a:rPr lang="en-US" sz="2400" i="1">
                              <a:latin typeface="Cambria Math"/>
                              <a:ea typeface="Cambria Math"/>
                            </a:rPr>
                            <m:t>2,</m:t>
                          </m:r>
                          <m:r>
                            <a:rPr lang="en-US" sz="2400" i="1">
                              <a:latin typeface="Cambria Math"/>
                              <a:ea typeface="Cambria Math"/>
                            </a:rPr>
                            <m:t>𝑡</m:t>
                          </m:r>
                        </m:sub>
                      </m:sSub>
                      <m:r>
                        <a:rPr lang="en-US" sz="2400" i="1">
                          <a:latin typeface="Cambria Math"/>
                          <a:ea typeface="Cambria Math"/>
                        </a:rPr>
                        <m:t>+</m:t>
                      </m:r>
                      <m:d>
                        <m:dPr>
                          <m:ctrlPr>
                            <a:rPr lang="en-US" sz="2400" i="1">
                              <a:latin typeface="Cambria Math" panose="02040503050406030204" pitchFamily="18" charset="0"/>
                              <a:ea typeface="Cambria Math"/>
                            </a:rPr>
                          </m:ctrlPr>
                        </m:dPr>
                        <m:e>
                          <m:r>
                            <a:rPr lang="en-US" sz="2400" i="1">
                              <a:latin typeface="Cambria Math"/>
                              <a:ea typeface="Cambria Math"/>
                            </a:rPr>
                            <m:t>1−</m:t>
                          </m:r>
                          <m:r>
                            <a:rPr lang="en-US" sz="2400" i="1">
                              <a:latin typeface="Cambria Math"/>
                              <a:ea typeface="Cambria Math"/>
                            </a:rPr>
                            <m:t>𝜃</m:t>
                          </m:r>
                          <m:sSup>
                            <m:sSupPr>
                              <m:ctrlPr>
                                <a:rPr lang="en-US" sz="2400" i="1">
                                  <a:latin typeface="Cambria Math" panose="02040503050406030204" pitchFamily="18" charset="0"/>
                                  <a:ea typeface="Cambria Math"/>
                                </a:rPr>
                              </m:ctrlPr>
                            </m:sSupPr>
                            <m:e>
                              <m:r>
                                <a:rPr lang="en-US" sz="2400" i="1">
                                  <a:latin typeface="Cambria Math"/>
                                  <a:ea typeface="Cambria Math"/>
                                </a:rPr>
                                <m:t>𝐵</m:t>
                              </m:r>
                            </m:e>
                            <m:sup>
                              <m:r>
                                <a:rPr lang="en-US" sz="2400" i="1">
                                  <a:latin typeface="Cambria Math"/>
                                  <a:ea typeface="Cambria Math"/>
                                </a:rPr>
                                <m:t>12</m:t>
                              </m:r>
                            </m:sup>
                          </m:sSup>
                        </m:e>
                      </m:d>
                      <m:sSub>
                        <m:sSubPr>
                          <m:ctrlPr>
                            <a:rPr lang="en-US" sz="2400" i="1">
                              <a:latin typeface="Cambria Math" panose="02040503050406030204" pitchFamily="18" charset="0"/>
                              <a:ea typeface="Cambria Math"/>
                            </a:rPr>
                          </m:ctrlPr>
                        </m:sSubPr>
                        <m:e>
                          <m:r>
                            <a:rPr lang="en-US" sz="2400" i="1">
                              <a:latin typeface="Cambria Math"/>
                              <a:ea typeface="Cambria Math"/>
                            </a:rPr>
                            <m:t>𝑎</m:t>
                          </m:r>
                        </m:e>
                        <m:sub>
                          <m:r>
                            <a:rPr lang="en-US" sz="2400" i="1">
                              <a:latin typeface="Cambria Math"/>
                              <a:ea typeface="Cambria Math"/>
                            </a:rPr>
                            <m:t>𝑡</m:t>
                          </m:r>
                        </m:sub>
                      </m:sSub>
                    </m:oMath>
                  </m:oMathPara>
                </a14:m>
                <a:endParaRPr lang="es-CR"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62792" y="4942411"/>
                <a:ext cx="7940700" cy="790345"/>
              </a:xfrm>
              <a:prstGeom prst="rect">
                <a:avLst/>
              </a:prstGeom>
              <a:blipFill>
                <a:blip r:embed="rId4"/>
                <a:stretch>
                  <a:fillRect/>
                </a:stretch>
              </a:blipFill>
            </p:spPr>
            <p:txBody>
              <a:bodyPr/>
              <a:lstStyle/>
              <a:p>
                <a:r>
                  <a:rPr lang="en-US">
                    <a:noFill/>
                  </a:rPr>
                  <a:t> </a:t>
                </a:r>
              </a:p>
            </p:txBody>
          </p:sp>
        </mc:Fallback>
      </mc:AlternateContent>
      <p:sp>
        <p:nvSpPr>
          <p:cNvPr id="9" name="Oval 8"/>
          <p:cNvSpPr/>
          <p:nvPr/>
        </p:nvSpPr>
        <p:spPr>
          <a:xfrm>
            <a:off x="2968821" y="4808680"/>
            <a:ext cx="2802804" cy="11842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sz="2000"/>
          </a:p>
        </p:txBody>
      </p:sp>
      <p:sp>
        <p:nvSpPr>
          <p:cNvPr id="13" name="Rectangle 6">
            <a:extLst>
              <a:ext uri="{FF2B5EF4-FFF2-40B4-BE49-F238E27FC236}">
                <a16:creationId xmlns:a16="http://schemas.microsoft.com/office/drawing/2014/main" id="{E8F7CCCD-6079-47BF-A7CF-CB11AB81A665}"/>
              </a:ext>
            </a:extLst>
          </p:cNvPr>
          <p:cNvSpPr>
            <a:spLocks/>
          </p:cNvSpPr>
          <p:nvPr/>
        </p:nvSpPr>
        <p:spPr bwMode="auto">
          <a:xfrm>
            <a:off x="674243" y="98662"/>
            <a:ext cx="1096438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fontAlgn="base">
              <a:lnSpc>
                <a:spcPct val="90000"/>
              </a:lnSpc>
              <a:spcBef>
                <a:spcPct val="0"/>
              </a:spcBef>
              <a:spcAft>
                <a:spcPct val="0"/>
              </a:spcAft>
            </a:pPr>
            <a:r>
              <a:rPr lang="es-ES_tradnl" sz="4400" dirty="0">
                <a:latin typeface="+mj-lt"/>
                <a:ea typeface="+mj-ea"/>
                <a:cs typeface="+mj-cs"/>
              </a:rPr>
              <a:t>Modelos ARIMA con variables de intervención</a:t>
            </a:r>
            <a:endParaRPr lang="en-US" sz="4400" dirty="0">
              <a:latin typeface="+mj-lt"/>
              <a:ea typeface="+mj-ea"/>
              <a:cs typeface="+mj-cs"/>
            </a:endParaRPr>
          </a:p>
        </p:txBody>
      </p:sp>
      <p:pic>
        <p:nvPicPr>
          <p:cNvPr id="4098" name="Picture 2" descr="Resultado de imagen para time series">
            <a:extLst>
              <a:ext uri="{FF2B5EF4-FFF2-40B4-BE49-F238E27FC236}">
                <a16:creationId xmlns:a16="http://schemas.microsoft.com/office/drawing/2014/main" id="{7A16AE09-A617-4DF0-BD2D-63DDAA3264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7716" y="1125244"/>
            <a:ext cx="3708545" cy="23913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4860EB-2028-4E35-8195-B1C18FB39620}"/>
              </a:ext>
            </a:extLst>
          </p:cNvPr>
          <p:cNvSpPr txBox="1"/>
          <p:nvPr/>
        </p:nvSpPr>
        <p:spPr>
          <a:xfrm>
            <a:off x="9181388" y="4532024"/>
            <a:ext cx="2947819" cy="1754326"/>
          </a:xfrm>
          <a:prstGeom prst="rect">
            <a:avLst/>
          </a:prstGeom>
          <a:noFill/>
        </p:spPr>
        <p:txBody>
          <a:bodyPr wrap="square" rtlCol="0">
            <a:spAutoFit/>
          </a:bodyPr>
          <a:lstStyle/>
          <a:p>
            <a:r>
              <a:rPr lang="es-CR" dirty="0"/>
              <a:t>¿Qué poseemos como modelo?</a:t>
            </a:r>
            <a:br>
              <a:rPr lang="es-CR" dirty="0"/>
            </a:br>
            <a:br>
              <a:rPr lang="es-CR" dirty="0"/>
            </a:br>
            <a:r>
              <a:rPr lang="es-CR" dirty="0"/>
              <a:t>¿Cuántas intervenciones hay?</a:t>
            </a:r>
          </a:p>
          <a:p>
            <a:endParaRPr lang="es-CR" dirty="0"/>
          </a:p>
          <a:p>
            <a:r>
              <a:rPr lang="es-CR" dirty="0"/>
              <a:t>¿Son similares?</a:t>
            </a:r>
            <a:endParaRPr lang="en-US" dirty="0"/>
          </a:p>
        </p:txBody>
      </p:sp>
      <p:sp>
        <p:nvSpPr>
          <p:cNvPr id="3" name="Arrow: Right 2">
            <a:extLst>
              <a:ext uri="{FF2B5EF4-FFF2-40B4-BE49-F238E27FC236}">
                <a16:creationId xmlns:a16="http://schemas.microsoft.com/office/drawing/2014/main" id="{2D251D73-A529-40A4-982C-7B00C670436C}"/>
              </a:ext>
            </a:extLst>
          </p:cNvPr>
          <p:cNvSpPr/>
          <p:nvPr/>
        </p:nvSpPr>
        <p:spPr>
          <a:xfrm>
            <a:off x="8226084" y="5400798"/>
            <a:ext cx="716673" cy="2768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500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C8CC-CAA2-4312-8F9E-6DBC3E86B56A}"/>
              </a:ext>
            </a:extLst>
          </p:cNvPr>
          <p:cNvSpPr>
            <a:spLocks noGrp="1"/>
          </p:cNvSpPr>
          <p:nvPr>
            <p:ph type="title"/>
          </p:nvPr>
        </p:nvSpPr>
        <p:spPr>
          <a:xfrm>
            <a:off x="838200" y="79899"/>
            <a:ext cx="10515600" cy="784167"/>
          </a:xfrm>
        </p:spPr>
        <p:txBody>
          <a:bodyPr/>
          <a:lstStyle/>
          <a:p>
            <a:pPr algn="ctr"/>
            <a:r>
              <a:rPr lang="es-CR" dirty="0"/>
              <a:t>Preámbulo</a:t>
            </a:r>
            <a:endParaRPr lang="en-US" dirty="0"/>
          </a:p>
        </p:txBody>
      </p:sp>
      <p:sp>
        <p:nvSpPr>
          <p:cNvPr id="3" name="Content Placeholder 2">
            <a:extLst>
              <a:ext uri="{FF2B5EF4-FFF2-40B4-BE49-F238E27FC236}">
                <a16:creationId xmlns:a16="http://schemas.microsoft.com/office/drawing/2014/main" id="{0C326BB5-CB5A-4DF0-8EC4-64D91897478B}"/>
              </a:ext>
            </a:extLst>
          </p:cNvPr>
          <p:cNvSpPr>
            <a:spLocks noGrp="1"/>
          </p:cNvSpPr>
          <p:nvPr>
            <p:ph idx="1"/>
          </p:nvPr>
        </p:nvSpPr>
        <p:spPr>
          <a:xfrm>
            <a:off x="75500" y="1028671"/>
            <a:ext cx="9915787" cy="5749430"/>
          </a:xfrm>
        </p:spPr>
        <p:txBody>
          <a:bodyPr>
            <a:normAutofit/>
          </a:bodyPr>
          <a:lstStyle/>
          <a:p>
            <a:pPr algn="just"/>
            <a:r>
              <a:rPr lang="es-CR" sz="2400" dirty="0"/>
              <a:t>Los análisis descriptivos y técnicas vistas hasta ahora son aproximaciones a las observaciones mediante métodos que tratan de explicar o aproximar una tendencia. Antes se decía que los 4 roles fundamentales de un Estadístico eran: describir, inferir, asignar y por último suavizar cierto acontecimiento… </a:t>
            </a:r>
          </a:p>
          <a:p>
            <a:pPr algn="just"/>
            <a:endParaRPr lang="es-CR" sz="2400" dirty="0"/>
          </a:p>
          <a:p>
            <a:pPr algn="just"/>
            <a:r>
              <a:rPr lang="es-CR" sz="2400" dirty="0"/>
              <a:t>El proceso de suavizar o aproximar cierto evento se complica cuando se posee un cambio estructural (coyuntura) o valores extremos que dificulta, o también no realiza una apropiada aproximación de cierta parte de la serie dado estos cambios.</a:t>
            </a:r>
          </a:p>
          <a:p>
            <a:pPr algn="just"/>
            <a:endParaRPr lang="es-CR" sz="2400" dirty="0"/>
          </a:p>
          <a:p>
            <a:pPr algn="just"/>
            <a:r>
              <a:rPr lang="es-CR" sz="2400" dirty="0"/>
              <a:t>¿Qué conocemos o que solemos hacer cuando algo así sucedía?</a:t>
            </a:r>
          </a:p>
          <a:p>
            <a:pPr algn="just"/>
            <a:endParaRPr lang="es-CR" sz="2400" dirty="0"/>
          </a:p>
          <a:p>
            <a:pPr algn="just"/>
            <a:r>
              <a:rPr lang="es-CR" sz="2400" dirty="0"/>
              <a:t>En el presente curso aplicamos un tipo de intervención para los modelos de regresión no lineales… pero no se discutió ni se formuló de la mejor forma.</a:t>
            </a:r>
          </a:p>
          <a:p>
            <a:pPr algn="just"/>
            <a:endParaRPr lang="es-CR" sz="2400" dirty="0"/>
          </a:p>
          <a:p>
            <a:endParaRPr lang="en-US" sz="2000" dirty="0"/>
          </a:p>
        </p:txBody>
      </p:sp>
      <p:pic>
        <p:nvPicPr>
          <p:cNvPr id="1026" name="Picture 2" descr="Image result for time series analysis"/>
          <p:cNvPicPr>
            <a:picLocks noChangeAspect="1" noChangeArrowheads="1"/>
          </p:cNvPicPr>
          <p:nvPr/>
        </p:nvPicPr>
        <p:blipFill rotWithShape="1">
          <a:blip r:embed="rId2">
            <a:extLst>
              <a:ext uri="{28A0092B-C50C-407E-A947-70E740481C1C}">
                <a14:useLocalDpi xmlns:a14="http://schemas.microsoft.com/office/drawing/2010/main" val="0"/>
              </a:ext>
            </a:extLst>
          </a:blip>
          <a:srcRect t="28394" b="28000"/>
          <a:stretch/>
        </p:blipFill>
        <p:spPr bwMode="auto">
          <a:xfrm>
            <a:off x="10251661" y="1345840"/>
            <a:ext cx="1716716" cy="16549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ime series analysi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75630" y="4178524"/>
            <a:ext cx="1868778" cy="186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29397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456291F-60B7-4964-948C-A4478B0A862D}"/>
              </a:ext>
            </a:extLst>
          </p:cNvPr>
          <p:cNvSpPr>
            <a:spLocks noGrp="1"/>
          </p:cNvSpPr>
          <p:nvPr>
            <p:ph idx="1"/>
          </p:nvPr>
        </p:nvSpPr>
        <p:spPr>
          <a:xfrm>
            <a:off x="75825" y="1006078"/>
            <a:ext cx="9420511" cy="5686148"/>
          </a:xfrm>
        </p:spPr>
        <p:txBody>
          <a:bodyPr/>
          <a:lstStyle/>
          <a:p>
            <a:pPr algn="just"/>
            <a:r>
              <a:rPr lang="es-MX" sz="2400" dirty="0"/>
              <a:t>El análisis de intervención puede ser realizado en forma “a priori” o “a posteriori”. Veamos en que consisten cada uno:</a:t>
            </a:r>
          </a:p>
          <a:p>
            <a:pPr algn="just"/>
            <a:endParaRPr lang="en-US" sz="2400" dirty="0"/>
          </a:p>
          <a:p>
            <a:pPr marL="514350" indent="-514350" algn="just">
              <a:buFont typeface="+mj-lt"/>
              <a:buAutoNum type="arabicPeriod"/>
            </a:pPr>
            <a:r>
              <a:rPr lang="es-MX" sz="2400" dirty="0"/>
              <a:t>El análisis </a:t>
            </a:r>
            <a:r>
              <a:rPr lang="es-MX" sz="2400" i="1" dirty="0"/>
              <a:t>a priori </a:t>
            </a:r>
            <a:r>
              <a:rPr lang="es-MX" sz="2400" dirty="0"/>
              <a:t>supone el conocimiento del experto sobre posibles fenómenos que han afectado a la serie. Este es muy utilizado y a mi criterio es el que se debería frecuentar más seguido…</a:t>
            </a:r>
          </a:p>
          <a:p>
            <a:pPr marL="514350" indent="-514350" algn="just">
              <a:buFont typeface="+mj-lt"/>
              <a:buAutoNum type="arabicPeriod"/>
            </a:pPr>
            <a:endParaRPr lang="es-MX" sz="2400" dirty="0"/>
          </a:p>
          <a:p>
            <a:pPr marL="514350" indent="-514350" algn="just">
              <a:buFont typeface="+mj-lt"/>
              <a:buAutoNum type="arabicPeriod"/>
            </a:pPr>
            <a:r>
              <a:rPr lang="es-MX" sz="2400" dirty="0"/>
              <a:t>El análisis </a:t>
            </a:r>
            <a:r>
              <a:rPr lang="es-MX" sz="2400" i="1" dirty="0"/>
              <a:t>a posteriori </a:t>
            </a:r>
            <a:r>
              <a:rPr lang="es-MX" sz="2400" dirty="0"/>
              <a:t>supone que no hay conocimiento sobre la serie y en la etapa de verificación de un modelo ARIMA se realiza una inspección de los residuos para detectar </a:t>
            </a:r>
            <a:r>
              <a:rPr lang="es-MX" sz="2400" dirty="0" err="1"/>
              <a:t>outliers</a:t>
            </a:r>
            <a:r>
              <a:rPr lang="es-MX" sz="2400" dirty="0"/>
              <a:t>, y cambios en la estructura de la serie. Este es el que verificaremos más adelante. </a:t>
            </a:r>
          </a:p>
          <a:p>
            <a:pPr marL="514350" indent="-514350" algn="just">
              <a:buFont typeface="+mj-lt"/>
              <a:buAutoNum type="arabicPeriod"/>
            </a:pPr>
            <a:endParaRPr lang="es-MX" sz="2400" dirty="0"/>
          </a:p>
          <a:p>
            <a:pPr marL="0" indent="0" algn="just">
              <a:buNone/>
            </a:pPr>
            <a:r>
              <a:rPr lang="es-MX" sz="2400" dirty="0"/>
              <a:t>Si ambos enfoques coinciden </a:t>
            </a:r>
            <a:r>
              <a:rPr lang="es-MX" sz="2400" dirty="0">
                <a:sym typeface="Wingdings" panose="05000000000000000000" pitchFamily="2" charset="2"/>
              </a:rPr>
              <a:t> ¡YUPI!   Sin embargo, ambos paradigmas  son bastante válidos. </a:t>
            </a:r>
            <a:endParaRPr lang="es-MX" sz="2400" dirty="0"/>
          </a:p>
        </p:txBody>
      </p:sp>
      <p:sp>
        <p:nvSpPr>
          <p:cNvPr id="4" name="Rectangle 6">
            <a:extLst>
              <a:ext uri="{FF2B5EF4-FFF2-40B4-BE49-F238E27FC236}">
                <a16:creationId xmlns:a16="http://schemas.microsoft.com/office/drawing/2014/main" id="{FE655D34-C27B-41FA-A958-46C14942E6A8}"/>
              </a:ext>
            </a:extLst>
          </p:cNvPr>
          <p:cNvSpPr>
            <a:spLocks/>
          </p:cNvSpPr>
          <p:nvPr/>
        </p:nvSpPr>
        <p:spPr bwMode="auto">
          <a:xfrm>
            <a:off x="674243" y="98662"/>
            <a:ext cx="1096438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fontAlgn="base">
              <a:lnSpc>
                <a:spcPct val="90000"/>
              </a:lnSpc>
              <a:spcBef>
                <a:spcPct val="0"/>
              </a:spcBef>
              <a:spcAft>
                <a:spcPct val="0"/>
              </a:spcAft>
            </a:pPr>
            <a:r>
              <a:rPr lang="es-ES_tradnl" sz="4400" dirty="0">
                <a:latin typeface="+mj-lt"/>
                <a:ea typeface="+mj-ea"/>
                <a:cs typeface="+mj-cs"/>
              </a:rPr>
              <a:t>Modelos ARIMA con variables de intervención</a:t>
            </a:r>
            <a:endParaRPr lang="en-US" sz="4400" dirty="0">
              <a:latin typeface="+mj-lt"/>
              <a:ea typeface="+mj-ea"/>
              <a:cs typeface="+mj-cs"/>
            </a:endParaRPr>
          </a:p>
        </p:txBody>
      </p:sp>
      <p:pic>
        <p:nvPicPr>
          <p:cNvPr id="5122" name="Picture 2" descr="Resultado de imagen para time series">
            <a:extLst>
              <a:ext uri="{FF2B5EF4-FFF2-40B4-BE49-F238E27FC236}">
                <a16:creationId xmlns:a16="http://schemas.microsoft.com/office/drawing/2014/main" id="{6A8E8D86-090C-460D-BB98-05ABF51C01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0058" y="1218151"/>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sultado de imagen para time series">
            <a:extLst>
              <a:ext uri="{FF2B5EF4-FFF2-40B4-BE49-F238E27FC236}">
                <a16:creationId xmlns:a16="http://schemas.microsoft.com/office/drawing/2014/main" id="{59C5E088-2671-4640-B0FB-70A4A7D4C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0058" y="4395832"/>
            <a:ext cx="2026542" cy="2026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912396"/>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3064" y="1509205"/>
            <a:ext cx="11789546" cy="5211192"/>
          </a:xfrm>
        </p:spPr>
        <p:txBody>
          <a:bodyPr>
            <a:normAutofit/>
          </a:bodyPr>
          <a:lstStyle/>
          <a:p>
            <a:pPr algn="just"/>
            <a:r>
              <a:rPr lang="es-MX" dirty="0"/>
              <a:t>Supongamos que en vez de observar </a:t>
            </a:r>
            <a:r>
              <a:rPr lang="es-MX" dirty="0" err="1"/>
              <a:t>Z</a:t>
            </a:r>
            <a:r>
              <a:rPr lang="es-MX" baseline="-25000" dirty="0" err="1"/>
              <a:t>t</a:t>
            </a:r>
            <a:r>
              <a:rPr lang="es-MX" dirty="0"/>
              <a:t>, en realidad se observa una serie “intervenida” </a:t>
            </a:r>
            <a:r>
              <a:rPr lang="es-MX" dirty="0" err="1"/>
              <a:t>Y</a:t>
            </a:r>
            <a:r>
              <a:rPr lang="es-MX" baseline="-25000" dirty="0" err="1"/>
              <a:t>t</a:t>
            </a:r>
            <a:r>
              <a:rPr lang="es-MX" dirty="0"/>
              <a:t> compuesta por la serie original </a:t>
            </a:r>
            <a:r>
              <a:rPr lang="es-MX" dirty="0" err="1"/>
              <a:t>Z</a:t>
            </a:r>
            <a:r>
              <a:rPr lang="es-MX" baseline="-25000" dirty="0" err="1"/>
              <a:t>t</a:t>
            </a:r>
            <a:r>
              <a:rPr lang="es-MX" dirty="0"/>
              <a:t> más un término de intervención </a:t>
            </a:r>
            <a:r>
              <a:rPr lang="es-MX" i="1" dirty="0"/>
              <a:t>f(t)</a:t>
            </a:r>
            <a:r>
              <a:rPr lang="es-MX" dirty="0"/>
              <a:t> tipo AO, LS:</a:t>
            </a:r>
          </a:p>
          <a:p>
            <a:endParaRPr lang="es-MX" dirty="0"/>
          </a:p>
          <a:p>
            <a:endParaRPr lang="es-MX" dirty="0"/>
          </a:p>
          <a:p>
            <a:endParaRPr lang="es-MX" dirty="0"/>
          </a:p>
          <a:p>
            <a:endParaRPr lang="es-MX" dirty="0"/>
          </a:p>
          <a:p>
            <a:r>
              <a:rPr lang="es-MX" dirty="0"/>
              <a:t>Caso de un AO:</a:t>
            </a:r>
          </a:p>
          <a:p>
            <a:pPr marL="0" indent="0">
              <a:buNone/>
            </a:pPr>
            <a:endParaRPr lang="es-MX" dirty="0"/>
          </a:p>
          <a:p>
            <a:r>
              <a:rPr lang="es-MX" dirty="0" err="1"/>
              <a:t>Y</a:t>
            </a:r>
            <a:r>
              <a:rPr lang="es-MX" baseline="-25000" dirty="0" err="1"/>
              <a:t>t</a:t>
            </a:r>
            <a:r>
              <a:rPr lang="es-MX" baseline="-25000" dirty="0"/>
              <a:t> </a:t>
            </a:r>
            <a:r>
              <a:rPr lang="es-MX" dirty="0"/>
              <a:t>es idéntica a </a:t>
            </a:r>
            <a:r>
              <a:rPr lang="es-MX" dirty="0" err="1"/>
              <a:t>Z</a:t>
            </a:r>
            <a:r>
              <a:rPr lang="es-MX" baseline="-25000" dirty="0" err="1"/>
              <a:t>t</a:t>
            </a:r>
            <a:r>
              <a:rPr lang="es-MX" baseline="-25000" dirty="0"/>
              <a:t> </a:t>
            </a:r>
            <a:r>
              <a:rPr lang="es-MX" dirty="0"/>
              <a:t>excepto en una observación , en t=to, donde </a:t>
            </a:r>
            <a:r>
              <a:rPr lang="es-MX" dirty="0" err="1"/>
              <a:t>Y</a:t>
            </a:r>
            <a:r>
              <a:rPr lang="es-MX" baseline="-25000" dirty="0" err="1"/>
              <a:t>t</a:t>
            </a:r>
            <a:r>
              <a:rPr lang="es-MX" dirty="0"/>
              <a:t> está aumentada (si w&gt;0) o disminuida (si w&lt;0) en una magnitud de </a:t>
            </a:r>
            <a:r>
              <a:rPr lang="es-MX" i="1" dirty="0"/>
              <a:t>w</a:t>
            </a:r>
            <a:r>
              <a:rPr lang="es-MX" dirty="0"/>
              <a:t>.</a:t>
            </a:r>
          </a:p>
          <a:p>
            <a:endParaRPr lang="es-MX" dirty="0"/>
          </a:p>
          <a:p>
            <a:endParaRPr lang="es-MX" dirty="0"/>
          </a:p>
          <a:p>
            <a:endParaRPr lang="es-MX" dirty="0"/>
          </a:p>
          <a:p>
            <a:endParaRPr lang="es-MX" dirty="0"/>
          </a:p>
          <a:p>
            <a:endParaRPr lang="es-MX" dirty="0"/>
          </a:p>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5374713" y="2935397"/>
                <a:ext cx="22322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rPr>
                        <m:t> </m:t>
                      </m:r>
                      <m:sSub>
                        <m:sSubPr>
                          <m:ctrlPr>
                            <a:rPr lang="en-US" sz="2400" i="1">
                              <a:latin typeface="Cambria Math" panose="02040503050406030204" pitchFamily="18" charset="0"/>
                            </a:rPr>
                          </m:ctrlPr>
                        </m:sSubPr>
                        <m:e>
                          <m:r>
                            <a:rPr lang="es-MX" sz="2400" i="1">
                              <a:latin typeface="Cambria Math" panose="02040503050406030204" pitchFamily="18" charset="0"/>
                            </a:rPr>
                            <m:t>𝑌</m:t>
                          </m:r>
                        </m:e>
                        <m:sub>
                          <m:r>
                            <a:rPr lang="en-US" sz="2400" i="1">
                              <a:latin typeface="Cambria Math"/>
                            </a:rPr>
                            <m:t>𝑡</m:t>
                          </m:r>
                        </m:sub>
                      </m:sSub>
                      <m:r>
                        <a:rPr lang="en-US" sz="2400" i="1">
                          <a:latin typeface="Cambria Math"/>
                        </a:rPr>
                        <m:t>=</m:t>
                      </m:r>
                      <m:r>
                        <a:rPr lang="es-MX" sz="2400" i="1">
                          <a:latin typeface="Cambria Math" panose="02040503050406030204" pitchFamily="18" charset="0"/>
                        </a:rPr>
                        <m:t>𝑓</m:t>
                      </m:r>
                      <m:d>
                        <m:dPr>
                          <m:ctrlPr>
                            <a:rPr lang="es-MX" sz="2400" i="1">
                              <a:latin typeface="Cambria Math" panose="02040503050406030204" pitchFamily="18" charset="0"/>
                            </a:rPr>
                          </m:ctrlPr>
                        </m:dPr>
                        <m:e>
                          <m:r>
                            <a:rPr lang="es-MX" sz="2400" i="1">
                              <a:latin typeface="Cambria Math" panose="02040503050406030204" pitchFamily="18" charset="0"/>
                            </a:rPr>
                            <m:t>𝑡</m:t>
                          </m:r>
                        </m:e>
                      </m:d>
                      <m:r>
                        <a:rPr lang="es-MX" sz="2400" i="1">
                          <a:latin typeface="Cambria Math" panose="02040503050406030204" pitchFamily="18" charset="0"/>
                        </a:rPr>
                        <m:t>+</m:t>
                      </m:r>
                      <m:sSub>
                        <m:sSubPr>
                          <m:ctrlPr>
                            <a:rPr lang="es-MX" sz="2400" i="1">
                              <a:latin typeface="Cambria Math" panose="02040503050406030204" pitchFamily="18" charset="0"/>
                            </a:rPr>
                          </m:ctrlPr>
                        </m:sSubPr>
                        <m:e>
                          <m:r>
                            <a:rPr lang="es-MX" sz="2400" i="1">
                              <a:latin typeface="Cambria Math" panose="02040503050406030204" pitchFamily="18" charset="0"/>
                            </a:rPr>
                            <m:t>𝑍</m:t>
                          </m:r>
                        </m:e>
                        <m:sub>
                          <m:r>
                            <a:rPr lang="es-MX" sz="2400" i="1">
                              <a:latin typeface="Cambria Math" panose="02040503050406030204" pitchFamily="18" charset="0"/>
                            </a:rPr>
                            <m:t>𝑡</m:t>
                          </m:r>
                        </m:sub>
                      </m:sSub>
                    </m:oMath>
                  </m:oMathPara>
                </a14:m>
                <a:endParaRPr lang="es-CR"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5374713" y="2935397"/>
                <a:ext cx="2232248" cy="461665"/>
              </a:xfrm>
              <a:prstGeom prst="rect">
                <a:avLst/>
              </a:prstGeom>
              <a:blipFill>
                <a:blip r:embed="rId2"/>
                <a:stretch>
                  <a:fillRect b="-18667"/>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8" name="TextBox 12"/>
              <p:cNvSpPr txBox="1"/>
              <p:nvPr/>
            </p:nvSpPr>
            <p:spPr>
              <a:xfrm>
                <a:off x="4067722" y="3681816"/>
                <a:ext cx="2613982" cy="861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s-MX" sz="2400">
                          <a:latin typeface="Cambria Math" panose="02040503050406030204" pitchFamily="18" charset="0"/>
                        </a:rPr>
                        <m:t>f</m:t>
                      </m:r>
                      <m:r>
                        <a:rPr lang="es-MX" sz="2400">
                          <a:latin typeface="Cambria Math" panose="02040503050406030204" pitchFamily="18" charset="0"/>
                        </a:rPr>
                        <m:t>(</m:t>
                      </m:r>
                      <m:r>
                        <m:rPr>
                          <m:sty m:val="p"/>
                        </m:rPr>
                        <a:rPr lang="es-MX" sz="2400">
                          <a:latin typeface="Cambria Math" panose="02040503050406030204" pitchFamily="18" charset="0"/>
                        </a:rPr>
                        <m:t>t</m:t>
                      </m:r>
                      <m:r>
                        <a:rPr lang="es-MX" sz="240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a:ea typeface="Cambria Math"/>
                            </a:rPr>
                            <m:t>𝜔</m:t>
                          </m:r>
                          <m:r>
                            <a:rPr lang="en-US" sz="2400" i="1">
                              <a:latin typeface="Cambria Math"/>
                              <a:ea typeface="Cambria Math"/>
                            </a:rPr>
                            <m:t>(</m:t>
                          </m:r>
                          <m:r>
                            <a:rPr lang="en-US" sz="2400" i="1">
                              <a:latin typeface="Cambria Math"/>
                              <a:ea typeface="Cambria Math"/>
                            </a:rPr>
                            <m:t>𝐵</m:t>
                          </m:r>
                          <m:r>
                            <a:rPr lang="en-US" sz="2400" i="1">
                              <a:latin typeface="Cambria Math"/>
                              <a:ea typeface="Cambria Math"/>
                            </a:rPr>
                            <m:t>)</m:t>
                          </m:r>
                        </m:num>
                        <m:den>
                          <m:r>
                            <a:rPr lang="en-US" sz="2400" i="1">
                              <a:latin typeface="Cambria Math"/>
                              <a:ea typeface="Cambria Math"/>
                            </a:rPr>
                            <m:t>𝛿</m:t>
                          </m:r>
                          <m:r>
                            <a:rPr lang="en-US" sz="2400" i="1">
                              <a:latin typeface="Cambria Math"/>
                              <a:ea typeface="Cambria Math"/>
                            </a:rPr>
                            <m:t>(</m:t>
                          </m:r>
                          <m:r>
                            <a:rPr lang="en-US" sz="2400" i="1">
                              <a:latin typeface="Cambria Math"/>
                              <a:ea typeface="Cambria Math"/>
                            </a:rPr>
                            <m:t>𝐵</m:t>
                          </m:r>
                          <m:r>
                            <a:rPr lang="en-US" sz="2400" i="1">
                              <a:latin typeface="Cambria Math"/>
                              <a:ea typeface="Cambria Math"/>
                            </a:rPr>
                            <m:t>)</m:t>
                          </m:r>
                        </m:den>
                      </m:f>
                      <m:sSub>
                        <m:sSubPr>
                          <m:ctrlPr>
                            <a:rPr lang="en-US" sz="2400" i="1">
                              <a:latin typeface="Cambria Math" panose="02040503050406030204" pitchFamily="18" charset="0"/>
                            </a:rPr>
                          </m:ctrlPr>
                        </m:sSubPr>
                        <m:e>
                          <m:r>
                            <a:rPr lang="en-US" sz="2400" i="1">
                              <a:latin typeface="Cambria Math"/>
                            </a:rPr>
                            <m:t>𝐼</m:t>
                          </m:r>
                        </m:e>
                        <m:sub>
                          <m:r>
                            <a:rPr lang="en-US" sz="2400" i="1">
                              <a:latin typeface="Cambria Math"/>
                            </a:rPr>
                            <m:t>𝑜</m:t>
                          </m:r>
                          <m:r>
                            <a:rPr lang="en-US" sz="2400" i="1">
                              <a:latin typeface="Cambria Math"/>
                            </a:rPr>
                            <m:t>,</m:t>
                          </m:r>
                          <m:r>
                            <a:rPr lang="en-US" sz="2400" i="1">
                              <a:latin typeface="Cambria Math"/>
                            </a:rPr>
                            <m:t>𝑡</m:t>
                          </m:r>
                        </m:sub>
                      </m:sSub>
                    </m:oMath>
                  </m:oMathPara>
                </a14:m>
                <a:endParaRPr lang="es-CR" sz="2400" dirty="0"/>
              </a:p>
            </p:txBody>
          </p:sp>
        </mc:Choice>
        <mc:Fallback xmlns="">
          <p:sp>
            <p:nvSpPr>
              <p:cNvPr id="8" name="TextBox 12"/>
              <p:cNvSpPr txBox="1">
                <a:spLocks noRot="1" noChangeAspect="1" noMove="1" noResize="1" noEditPoints="1" noAdjustHandles="1" noChangeArrowheads="1" noChangeShapeType="1" noTextEdit="1"/>
              </p:cNvSpPr>
              <p:nvPr/>
            </p:nvSpPr>
            <p:spPr>
              <a:xfrm>
                <a:off x="4067722" y="3681816"/>
                <a:ext cx="2613982" cy="861326"/>
              </a:xfrm>
              <a:prstGeom prst="rect">
                <a:avLst/>
              </a:prstGeom>
              <a:blipFill>
                <a:blip r:embed="rId3"/>
                <a:stretch>
                  <a:fillRect/>
                </a:stretch>
              </a:blipFill>
            </p:spPr>
            <p:txBody>
              <a:bodyPr/>
              <a:lstStyle/>
              <a:p>
                <a:r>
                  <a:rPr lang="es-CR">
                    <a:noFill/>
                  </a:rPr>
                  <a:t> </a:t>
                </a:r>
              </a:p>
            </p:txBody>
          </p:sp>
        </mc:Fallback>
      </mc:AlternateContent>
      <p:grpSp>
        <p:nvGrpSpPr>
          <p:cNvPr id="9" name="Group 10"/>
          <p:cNvGrpSpPr/>
          <p:nvPr/>
        </p:nvGrpSpPr>
        <p:grpSpPr>
          <a:xfrm>
            <a:off x="6865746" y="3718795"/>
            <a:ext cx="2677748" cy="831000"/>
            <a:chOff x="3962400" y="1602428"/>
            <a:chExt cx="2677748" cy="831000"/>
          </a:xfrm>
        </p:grpSpPr>
        <p:sp>
          <p:nvSpPr>
            <p:cNvPr id="10" name="Left Brace 6"/>
            <p:cNvSpPr/>
            <p:nvPr/>
          </p:nvSpPr>
          <p:spPr>
            <a:xfrm>
              <a:off x="4703615" y="1602428"/>
              <a:ext cx="381000" cy="646331"/>
            </a:xfrm>
            <a:prstGeom prst="leftBrace">
              <a:avLst>
                <a:gd name="adj1" fmla="val 8333"/>
                <a:gd name="adj2" fmla="val 47857"/>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sz="2000"/>
            </a:p>
          </p:txBody>
        </p:sp>
        <p:grpSp>
          <p:nvGrpSpPr>
            <p:cNvPr id="11" name="Group 9"/>
            <p:cNvGrpSpPr/>
            <p:nvPr/>
          </p:nvGrpSpPr>
          <p:grpSpPr>
            <a:xfrm>
              <a:off x="3962400" y="1602431"/>
              <a:ext cx="2677748" cy="830997"/>
              <a:chOff x="2878280" y="1371600"/>
              <a:chExt cx="2677748" cy="830997"/>
            </a:xfrm>
          </p:grpSpPr>
          <p:sp>
            <p:nvSpPr>
              <p:cNvPr id="12" name="TextBox 5"/>
              <p:cNvSpPr txBox="1"/>
              <p:nvPr/>
            </p:nvSpPr>
            <p:spPr>
              <a:xfrm>
                <a:off x="3581399" y="1371600"/>
                <a:ext cx="1974629" cy="830997"/>
              </a:xfrm>
              <a:prstGeom prst="rect">
                <a:avLst/>
              </a:prstGeom>
              <a:noFill/>
            </p:spPr>
            <p:txBody>
              <a:bodyPr wrap="square" rtlCol="0">
                <a:spAutoFit/>
              </a:bodyPr>
              <a:lstStyle/>
              <a:p>
                <a:r>
                  <a:rPr lang="en-US" sz="2000" dirty="0"/>
                  <a:t>        </a:t>
                </a:r>
                <a:r>
                  <a:rPr lang="en-US" sz="2400" dirty="0"/>
                  <a:t>1 </a:t>
                </a:r>
                <a:r>
                  <a:rPr lang="en-US" sz="2400" dirty="0" err="1"/>
                  <a:t>si</a:t>
                </a:r>
                <a:r>
                  <a:rPr lang="en-US" sz="2400" dirty="0"/>
                  <a:t> t=to</a:t>
                </a:r>
              </a:p>
              <a:p>
                <a:r>
                  <a:rPr lang="en-US" sz="2400" dirty="0"/>
                  <a:t>       0 </a:t>
                </a:r>
                <a:r>
                  <a:rPr lang="en-US" sz="2400" dirty="0" err="1"/>
                  <a:t>si</a:t>
                </a:r>
                <a:r>
                  <a:rPr lang="en-US" sz="2400" dirty="0"/>
                  <a:t> </a:t>
                </a:r>
                <a:r>
                  <a:rPr lang="en-US" sz="2400" dirty="0" err="1"/>
                  <a:t>t≠to</a:t>
                </a:r>
                <a:endParaRPr lang="es-CR" sz="2400" dirty="0"/>
              </a:p>
            </p:txBody>
          </p:sp>
          <p:sp>
            <p:nvSpPr>
              <p:cNvPr id="13" name="TextBox 7"/>
              <p:cNvSpPr txBox="1"/>
              <p:nvPr/>
            </p:nvSpPr>
            <p:spPr>
              <a:xfrm>
                <a:off x="2878280" y="1463932"/>
                <a:ext cx="838200" cy="461665"/>
              </a:xfrm>
              <a:prstGeom prst="rect">
                <a:avLst/>
              </a:prstGeom>
              <a:noFill/>
            </p:spPr>
            <p:txBody>
              <a:bodyPr wrap="square" rtlCol="0">
                <a:spAutoFit/>
              </a:bodyPr>
              <a:lstStyle/>
              <a:p>
                <a:r>
                  <a:rPr lang="en-US" sz="2400" dirty="0" err="1"/>
                  <a:t>I</a:t>
                </a:r>
                <a:r>
                  <a:rPr lang="en-US" sz="2400" baseline="-25000" dirty="0" err="1"/>
                  <a:t>o,t</a:t>
                </a:r>
                <a:r>
                  <a:rPr lang="en-US" sz="2400" dirty="0"/>
                  <a:t> =</a:t>
                </a:r>
                <a:endParaRPr lang="es-CR" sz="2400" dirty="0"/>
              </a:p>
            </p:txBody>
          </p:sp>
        </p:grpSp>
      </p:grpSp>
      <mc:AlternateContent xmlns:mc="http://schemas.openxmlformats.org/markup-compatibility/2006" xmlns:a14="http://schemas.microsoft.com/office/drawing/2010/main">
        <mc:Choice Requires="a14">
          <p:sp>
            <p:nvSpPr>
              <p:cNvPr id="14" name="TextBox 4"/>
              <p:cNvSpPr txBox="1"/>
              <p:nvPr/>
            </p:nvSpPr>
            <p:spPr>
              <a:xfrm>
                <a:off x="2832520" y="4827897"/>
                <a:ext cx="327531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rPr>
                        <m:t> </m:t>
                      </m:r>
                      <m:sSub>
                        <m:sSubPr>
                          <m:ctrlPr>
                            <a:rPr lang="en-US" sz="2400" i="1">
                              <a:latin typeface="Cambria Math" panose="02040503050406030204" pitchFamily="18" charset="0"/>
                            </a:rPr>
                          </m:ctrlPr>
                        </m:sSubPr>
                        <m:e>
                          <m:r>
                            <a:rPr lang="es-MX" sz="2400" i="1">
                              <a:latin typeface="Cambria Math" panose="02040503050406030204" pitchFamily="18" charset="0"/>
                            </a:rPr>
                            <m:t>𝑌</m:t>
                          </m:r>
                        </m:e>
                        <m:sub>
                          <m:r>
                            <a:rPr lang="en-US" sz="2400" i="1">
                              <a:latin typeface="Cambria Math"/>
                            </a:rPr>
                            <m:t>𝑡</m:t>
                          </m:r>
                        </m:sub>
                      </m:sSub>
                      <m:r>
                        <a:rPr lang="en-US" sz="2400" i="1">
                          <a:latin typeface="Cambria Math"/>
                        </a:rPr>
                        <m:t>=</m:t>
                      </m:r>
                      <m:r>
                        <a:rPr lang="es-MX" sz="2400" i="1">
                          <a:latin typeface="Cambria Math" panose="02040503050406030204" pitchFamily="18" charset="0"/>
                        </a:rPr>
                        <m:t>𝑤</m:t>
                      </m:r>
                      <m:r>
                        <a:rPr lang="es-MX" sz="2400" i="1">
                          <a:latin typeface="Cambria Math" panose="02040503050406030204" pitchFamily="18" charset="0"/>
                        </a:rPr>
                        <m:t>∗</m:t>
                      </m:r>
                      <m:sSub>
                        <m:sSubPr>
                          <m:ctrlPr>
                            <a:rPr lang="es-MX" sz="2400" i="1">
                              <a:latin typeface="Cambria Math" panose="02040503050406030204" pitchFamily="18" charset="0"/>
                            </a:rPr>
                          </m:ctrlPr>
                        </m:sSubPr>
                        <m:e>
                          <m:r>
                            <a:rPr lang="es-MX" sz="2400" i="1">
                              <a:latin typeface="Cambria Math" panose="02040503050406030204" pitchFamily="18" charset="0"/>
                            </a:rPr>
                            <m:t>𝐼</m:t>
                          </m:r>
                        </m:e>
                        <m:sub>
                          <m:r>
                            <a:rPr lang="es-MX" sz="2400" i="1">
                              <a:latin typeface="Cambria Math" panose="02040503050406030204" pitchFamily="18" charset="0"/>
                            </a:rPr>
                            <m:t>𝑡</m:t>
                          </m:r>
                        </m:sub>
                      </m:sSub>
                      <m:r>
                        <a:rPr lang="es-MX" sz="2400" i="1">
                          <a:latin typeface="Cambria Math" panose="02040503050406030204" pitchFamily="18" charset="0"/>
                        </a:rPr>
                        <m:t>+</m:t>
                      </m:r>
                      <m:sSub>
                        <m:sSubPr>
                          <m:ctrlPr>
                            <a:rPr lang="es-MX" sz="2400" i="1">
                              <a:latin typeface="Cambria Math" panose="02040503050406030204" pitchFamily="18" charset="0"/>
                            </a:rPr>
                          </m:ctrlPr>
                        </m:sSubPr>
                        <m:e>
                          <m:r>
                            <a:rPr lang="es-MX" sz="2400" i="1">
                              <a:latin typeface="Cambria Math" panose="02040503050406030204" pitchFamily="18" charset="0"/>
                            </a:rPr>
                            <m:t>𝑍</m:t>
                          </m:r>
                        </m:e>
                        <m:sub>
                          <m:r>
                            <a:rPr lang="es-MX" sz="2400" i="1">
                              <a:latin typeface="Cambria Math" panose="02040503050406030204" pitchFamily="18" charset="0"/>
                            </a:rPr>
                            <m:t>𝑡</m:t>
                          </m:r>
                        </m:sub>
                      </m:sSub>
                    </m:oMath>
                  </m:oMathPara>
                </a14:m>
                <a:endParaRPr lang="es-CR" sz="2400" dirty="0"/>
              </a:p>
            </p:txBody>
          </p:sp>
        </mc:Choice>
        <mc:Fallback xmlns="">
          <p:sp>
            <p:nvSpPr>
              <p:cNvPr id="14" name="TextBox 4"/>
              <p:cNvSpPr txBox="1">
                <a:spLocks noRot="1" noChangeAspect="1" noMove="1" noResize="1" noEditPoints="1" noAdjustHandles="1" noChangeArrowheads="1" noChangeShapeType="1" noTextEdit="1"/>
              </p:cNvSpPr>
              <p:nvPr/>
            </p:nvSpPr>
            <p:spPr>
              <a:xfrm>
                <a:off x="2832520" y="4827897"/>
                <a:ext cx="3275317" cy="461665"/>
              </a:xfrm>
              <a:prstGeom prst="rect">
                <a:avLst/>
              </a:prstGeom>
              <a:blipFill>
                <a:blip r:embed="rId4"/>
                <a:stretch>
                  <a:fillRect/>
                </a:stretch>
              </a:blipFill>
            </p:spPr>
            <p:txBody>
              <a:bodyPr/>
              <a:lstStyle/>
              <a:p>
                <a:r>
                  <a:rPr lang="es-CR">
                    <a:noFill/>
                  </a:rPr>
                  <a:t> </a:t>
                </a:r>
              </a:p>
            </p:txBody>
          </p:sp>
        </mc:Fallback>
      </mc:AlternateContent>
      <p:sp>
        <p:nvSpPr>
          <p:cNvPr id="16" name="Rectangle 6">
            <a:extLst>
              <a:ext uri="{FF2B5EF4-FFF2-40B4-BE49-F238E27FC236}">
                <a16:creationId xmlns:a16="http://schemas.microsoft.com/office/drawing/2014/main" id="{626F81BF-3EE8-448A-8F2B-5BD659715BC4}"/>
              </a:ext>
            </a:extLst>
          </p:cNvPr>
          <p:cNvSpPr>
            <a:spLocks/>
          </p:cNvSpPr>
          <p:nvPr/>
        </p:nvSpPr>
        <p:spPr bwMode="auto">
          <a:xfrm>
            <a:off x="213064" y="98661"/>
            <a:ext cx="11425561" cy="1172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fontAlgn="base">
              <a:lnSpc>
                <a:spcPct val="90000"/>
              </a:lnSpc>
              <a:spcBef>
                <a:spcPct val="0"/>
              </a:spcBef>
              <a:spcAft>
                <a:spcPct val="0"/>
              </a:spcAft>
            </a:pPr>
            <a:r>
              <a:rPr lang="es-ES_tradnl" sz="4400" dirty="0">
                <a:latin typeface="+mj-lt"/>
                <a:ea typeface="+mj-ea"/>
                <a:cs typeface="+mj-cs"/>
              </a:rPr>
              <a:t>Modelos ARIMA con variables de intervención: identificación a posterior </a:t>
            </a:r>
            <a:endParaRPr lang="en-US" sz="4400" dirty="0">
              <a:latin typeface="+mj-lt"/>
              <a:ea typeface="+mj-ea"/>
              <a:cs typeface="+mj-cs"/>
            </a:endParaRPr>
          </a:p>
        </p:txBody>
      </p:sp>
      <p:sp>
        <p:nvSpPr>
          <p:cNvPr id="15" name="Arrow: Right 14">
            <a:extLst>
              <a:ext uri="{FF2B5EF4-FFF2-40B4-BE49-F238E27FC236}">
                <a16:creationId xmlns:a16="http://schemas.microsoft.com/office/drawing/2014/main" id="{A24956AA-6A18-4595-BD15-815373C0638E}"/>
              </a:ext>
            </a:extLst>
          </p:cNvPr>
          <p:cNvSpPr/>
          <p:nvPr/>
        </p:nvSpPr>
        <p:spPr>
          <a:xfrm>
            <a:off x="2973665" y="3974060"/>
            <a:ext cx="716673" cy="2768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532468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1007A-C496-437E-B262-8DE2FAEF5261}"/>
              </a:ext>
            </a:extLst>
          </p:cNvPr>
          <p:cNvSpPr>
            <a:spLocks noGrp="1"/>
          </p:cNvSpPr>
          <p:nvPr>
            <p:ph idx="1"/>
          </p:nvPr>
        </p:nvSpPr>
        <p:spPr>
          <a:xfrm>
            <a:off x="213064" y="1473287"/>
            <a:ext cx="10977850" cy="4351338"/>
          </a:xfrm>
        </p:spPr>
        <p:txBody>
          <a:bodyPr>
            <a:normAutofit/>
          </a:bodyPr>
          <a:lstStyle/>
          <a:p>
            <a:r>
              <a:rPr lang="es-CR" sz="2400" dirty="0"/>
              <a:t>El siguiente caso no es el que abarcamos en el curso… pero veámoslo…</a:t>
            </a:r>
            <a:endParaRPr lang="en-US" sz="2400" dirty="0"/>
          </a:p>
        </p:txBody>
      </p:sp>
      <p:sp>
        <p:nvSpPr>
          <p:cNvPr id="4" name="Rectangle 6">
            <a:extLst>
              <a:ext uri="{FF2B5EF4-FFF2-40B4-BE49-F238E27FC236}">
                <a16:creationId xmlns:a16="http://schemas.microsoft.com/office/drawing/2014/main" id="{EE1A2153-B245-4E03-9078-533CB25362F8}"/>
              </a:ext>
            </a:extLst>
          </p:cNvPr>
          <p:cNvSpPr>
            <a:spLocks/>
          </p:cNvSpPr>
          <p:nvPr/>
        </p:nvSpPr>
        <p:spPr bwMode="auto">
          <a:xfrm>
            <a:off x="213064" y="98661"/>
            <a:ext cx="11425561" cy="1172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fontAlgn="base">
              <a:lnSpc>
                <a:spcPct val="90000"/>
              </a:lnSpc>
              <a:spcBef>
                <a:spcPct val="0"/>
              </a:spcBef>
              <a:spcAft>
                <a:spcPct val="0"/>
              </a:spcAft>
            </a:pPr>
            <a:r>
              <a:rPr lang="es-ES_tradnl" sz="4400" dirty="0">
                <a:latin typeface="+mj-lt"/>
                <a:ea typeface="+mj-ea"/>
                <a:cs typeface="+mj-cs"/>
              </a:rPr>
              <a:t>Modelos ARIMA con variables de intervención: identificación a posterior </a:t>
            </a:r>
            <a:endParaRPr lang="en-US" sz="4400" dirty="0">
              <a:latin typeface="+mj-lt"/>
              <a:ea typeface="+mj-ea"/>
              <a:cs typeface="+mj-cs"/>
            </a:endParaRPr>
          </a:p>
        </p:txBody>
      </p:sp>
      <p:pic>
        <p:nvPicPr>
          <p:cNvPr id="6146" name="Picture 2" descr="Resultado de imagen para keep going">
            <a:extLst>
              <a:ext uri="{FF2B5EF4-FFF2-40B4-BE49-F238E27FC236}">
                <a16:creationId xmlns:a16="http://schemas.microsoft.com/office/drawing/2014/main" id="{B9859D5A-B1AF-498F-9989-0F5C323F1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2082" y="2597720"/>
            <a:ext cx="467518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08537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3064" y="1491450"/>
            <a:ext cx="11585359" cy="5264458"/>
          </a:xfrm>
        </p:spPr>
        <p:txBody>
          <a:bodyPr>
            <a:normAutofit lnSpcReduction="10000"/>
          </a:bodyPr>
          <a:lstStyle/>
          <a:p>
            <a:r>
              <a:rPr lang="es-MX" dirty="0"/>
              <a:t>Si filtramos </a:t>
            </a:r>
            <a:r>
              <a:rPr lang="es-MX" dirty="0" err="1"/>
              <a:t>Y</a:t>
            </a:r>
            <a:r>
              <a:rPr lang="es-MX" baseline="-25000" dirty="0" err="1"/>
              <a:t>t</a:t>
            </a:r>
            <a:r>
              <a:rPr lang="es-MX" dirty="0"/>
              <a:t> con un polinomio </a:t>
            </a:r>
            <a:r>
              <a:rPr lang="es-MX" dirty="0">
                <a:latin typeface="Symbol" panose="05050102010706020507" pitchFamily="18" charset="2"/>
              </a:rPr>
              <a:t>p</a:t>
            </a:r>
            <a:r>
              <a:rPr lang="es-MX" dirty="0"/>
              <a:t>(B) y llamamos </a:t>
            </a:r>
            <a:r>
              <a:rPr lang="es-MX" b="1" dirty="0"/>
              <a:t>e</a:t>
            </a:r>
            <a:r>
              <a:rPr lang="es-MX" b="1" baseline="-25000" dirty="0"/>
              <a:t>t</a:t>
            </a:r>
            <a:r>
              <a:rPr lang="es-MX" dirty="0"/>
              <a:t> los residuos de un modelo ARIMA con efecto de un </a:t>
            </a:r>
            <a:r>
              <a:rPr lang="es-MX" dirty="0" err="1"/>
              <a:t>outlier</a:t>
            </a:r>
            <a:r>
              <a:rPr lang="es-MX" dirty="0"/>
              <a:t>. Se puede escribir como:</a:t>
            </a:r>
          </a:p>
          <a:p>
            <a:endParaRPr lang="es-MX" dirty="0"/>
          </a:p>
          <a:p>
            <a:endParaRPr lang="es-MX" dirty="0"/>
          </a:p>
          <a:p>
            <a:r>
              <a:rPr lang="es-MX" dirty="0"/>
              <a:t>Si se identifica un modelo ARIMA(1,0,0) y se sustituye en </a:t>
            </a:r>
            <a:r>
              <a:rPr lang="es-MX" dirty="0" err="1"/>
              <a:t>Y</a:t>
            </a:r>
            <a:r>
              <a:rPr lang="es-MX" baseline="-25000" dirty="0" err="1"/>
              <a:t>t</a:t>
            </a:r>
            <a:r>
              <a:rPr lang="es-MX" dirty="0"/>
              <a:t>:</a:t>
            </a:r>
          </a:p>
          <a:p>
            <a:endParaRPr lang="es-MX" dirty="0"/>
          </a:p>
          <a:p>
            <a:endParaRPr lang="es-MX" dirty="0"/>
          </a:p>
          <a:p>
            <a:endParaRPr lang="es-MX" dirty="0"/>
          </a:p>
          <a:p>
            <a:pPr marL="0" indent="0">
              <a:buNone/>
            </a:pPr>
            <a:endParaRPr lang="es-MX" dirty="0"/>
          </a:p>
          <a:p>
            <a:endParaRPr lang="es-MX" dirty="0"/>
          </a:p>
          <a:p>
            <a:r>
              <a:rPr lang="es-MX" dirty="0"/>
              <a:t>Si </a:t>
            </a:r>
            <a:r>
              <a:rPr lang="es-MX" dirty="0">
                <a:latin typeface="Symbol" panose="05050102010706020507" pitchFamily="18" charset="2"/>
              </a:rPr>
              <a:t>p</a:t>
            </a:r>
            <a:r>
              <a:rPr lang="es-MX" dirty="0"/>
              <a:t>=</a:t>
            </a:r>
            <a:r>
              <a:rPr lang="es-MX" dirty="0">
                <a:latin typeface="Symbol" panose="05050102010706020507" pitchFamily="18" charset="2"/>
              </a:rPr>
              <a:t>f</a:t>
            </a:r>
            <a:r>
              <a:rPr lang="es-MX" dirty="0"/>
              <a:t>, se tiene:</a:t>
            </a:r>
          </a:p>
          <a:p>
            <a:pPr marL="0" indent="0">
              <a:buNone/>
            </a:pPr>
            <a:endParaRPr lang="es-MX" dirty="0"/>
          </a:p>
        </p:txBody>
      </p:sp>
      <mc:AlternateContent xmlns:mc="http://schemas.openxmlformats.org/markup-compatibility/2006" xmlns:a14="http://schemas.microsoft.com/office/drawing/2010/main">
        <mc:Choice Requires="a14">
          <p:sp>
            <p:nvSpPr>
              <p:cNvPr id="5" name="TextBox 4"/>
              <p:cNvSpPr txBox="1"/>
              <p:nvPr/>
            </p:nvSpPr>
            <p:spPr>
              <a:xfrm>
                <a:off x="6361323" y="2536638"/>
                <a:ext cx="264951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rPr>
                        <m:t> </m:t>
                      </m:r>
                      <m:sSub>
                        <m:sSubPr>
                          <m:ctrlPr>
                            <a:rPr lang="en-US" sz="2400" i="1">
                              <a:latin typeface="Cambria Math" panose="02040503050406030204" pitchFamily="18" charset="0"/>
                            </a:rPr>
                          </m:ctrlPr>
                        </m:sSubPr>
                        <m:e>
                          <m:r>
                            <a:rPr lang="en-US" sz="2400" i="1">
                              <a:latin typeface="Cambria Math"/>
                              <a:ea typeface="Cambria Math"/>
                            </a:rPr>
                            <m:t>𝜀</m:t>
                          </m:r>
                        </m:e>
                        <m:sub>
                          <m:r>
                            <a:rPr lang="en-US" sz="2400" i="1">
                              <a:latin typeface="Cambria Math"/>
                            </a:rPr>
                            <m:t>𝑡</m:t>
                          </m:r>
                        </m:sub>
                      </m:sSub>
                      <m:r>
                        <a:rPr lang="en-US" sz="2400" i="1">
                          <a:latin typeface="Cambria Math"/>
                        </a:rPr>
                        <m:t>=</m:t>
                      </m:r>
                      <m:d>
                        <m:dPr>
                          <m:ctrlPr>
                            <a:rPr lang="en-US" sz="2400" i="1">
                              <a:latin typeface="Cambria Math" panose="02040503050406030204" pitchFamily="18" charset="0"/>
                            </a:rPr>
                          </m:ctrlPr>
                        </m:dPr>
                        <m:e>
                          <m:r>
                            <a:rPr lang="es-MX" sz="2400" i="1">
                              <a:latin typeface="Cambria Math" panose="02040503050406030204" pitchFamily="18" charset="0"/>
                            </a:rPr>
                            <m:t>1</m:t>
                          </m:r>
                          <m:r>
                            <a:rPr lang="en-US" sz="2400" i="1">
                              <a:latin typeface="Cambria Math"/>
                            </a:rPr>
                            <m:t>−</m:t>
                          </m:r>
                          <m:r>
                            <a:rPr lang="en-US" sz="2400" i="1">
                              <a:latin typeface="Cambria Math" panose="02040503050406030204" pitchFamily="18" charset="0"/>
                              <a:ea typeface="Cambria Math" panose="02040503050406030204" pitchFamily="18" charset="0"/>
                            </a:rPr>
                            <m:t>𝜋</m:t>
                          </m:r>
                          <m:r>
                            <a:rPr lang="en-US" sz="2400" i="1">
                              <a:latin typeface="Cambria Math"/>
                            </a:rPr>
                            <m:t>𝐵</m:t>
                          </m:r>
                        </m:e>
                      </m:d>
                      <m:sSub>
                        <m:sSubPr>
                          <m:ctrlPr>
                            <a:rPr lang="es-MX" sz="2400" i="1">
                              <a:latin typeface="Cambria Math" panose="02040503050406030204" pitchFamily="18" charset="0"/>
                            </a:rPr>
                          </m:ctrlPr>
                        </m:sSubPr>
                        <m:e>
                          <m:r>
                            <a:rPr lang="es-MX" sz="2400" i="1">
                              <a:latin typeface="Cambria Math" panose="02040503050406030204" pitchFamily="18" charset="0"/>
                            </a:rPr>
                            <m:t>𝑌</m:t>
                          </m:r>
                        </m:e>
                        <m:sub>
                          <m:r>
                            <a:rPr lang="es-MX" sz="2400" i="1">
                              <a:latin typeface="Cambria Math" panose="02040503050406030204" pitchFamily="18" charset="0"/>
                            </a:rPr>
                            <m:t>𝑡</m:t>
                          </m:r>
                        </m:sub>
                      </m:sSub>
                    </m:oMath>
                  </m:oMathPara>
                </a14:m>
                <a:endParaRPr lang="es-CR"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6361323" y="2536638"/>
                <a:ext cx="2649511" cy="461665"/>
              </a:xfrm>
              <a:prstGeom prst="rect">
                <a:avLst/>
              </a:prstGeom>
              <a:blipFill>
                <a:blip r:embed="rId2"/>
                <a:stretch>
                  <a:fillRect b="-1316"/>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7" name="TextBox 4"/>
              <p:cNvSpPr txBox="1"/>
              <p:nvPr/>
            </p:nvSpPr>
            <p:spPr>
              <a:xfrm>
                <a:off x="3386383" y="6216771"/>
                <a:ext cx="417646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rPr>
                        <m:t> </m:t>
                      </m:r>
                      <m:sSub>
                        <m:sSubPr>
                          <m:ctrlPr>
                            <a:rPr lang="en-US" sz="2400" i="1">
                              <a:latin typeface="Cambria Math" panose="02040503050406030204" pitchFamily="18" charset="0"/>
                            </a:rPr>
                          </m:ctrlPr>
                        </m:sSubPr>
                        <m:e>
                          <m:r>
                            <a:rPr lang="en-US" sz="2400" i="1">
                              <a:latin typeface="Cambria Math"/>
                              <a:ea typeface="Cambria Math"/>
                            </a:rPr>
                            <m:t>𝜀</m:t>
                          </m:r>
                        </m:e>
                        <m:sub>
                          <m:r>
                            <a:rPr lang="en-US" sz="2400" i="1">
                              <a:latin typeface="Cambria Math"/>
                            </a:rPr>
                            <m:t>𝑡</m:t>
                          </m:r>
                        </m:sub>
                      </m:sSub>
                      <m:r>
                        <a:rPr lang="en-US" sz="2400" i="1">
                          <a:latin typeface="Cambria Math"/>
                        </a:rPr>
                        <m:t>=</m:t>
                      </m:r>
                      <m:r>
                        <a:rPr lang="es-MX" sz="2400" i="1">
                          <a:latin typeface="Cambria Math" panose="02040503050406030204" pitchFamily="18" charset="0"/>
                        </a:rPr>
                        <m:t>𝑤</m:t>
                      </m:r>
                      <m:r>
                        <a:rPr lang="es-MX" sz="2400" i="1">
                          <a:latin typeface="Cambria Math" panose="02040503050406030204" pitchFamily="18" charset="0"/>
                        </a:rPr>
                        <m:t>∗(1−</m:t>
                      </m:r>
                      <m:sSub>
                        <m:sSubPr>
                          <m:ctrlPr>
                            <a:rPr lang="es-MX" sz="2400" i="1">
                              <a:latin typeface="Cambria Math" panose="02040503050406030204" pitchFamily="18" charset="0"/>
                            </a:rPr>
                          </m:ctrlPr>
                        </m:sSubPr>
                        <m:e>
                          <m:r>
                            <a:rPr lang="es-MX" sz="2400" i="1">
                              <a:latin typeface="Cambria Math" panose="02040503050406030204" pitchFamily="18" charset="0"/>
                              <a:ea typeface="Cambria Math" panose="02040503050406030204" pitchFamily="18" charset="0"/>
                            </a:rPr>
                            <m:t>∅</m:t>
                          </m:r>
                        </m:e>
                        <m:sub>
                          <m:r>
                            <a:rPr lang="es-MX" sz="2400" i="1">
                              <a:latin typeface="Cambria Math" panose="02040503050406030204" pitchFamily="18" charset="0"/>
                            </a:rPr>
                            <m:t>1</m:t>
                          </m:r>
                        </m:sub>
                      </m:sSub>
                      <m:r>
                        <a:rPr lang="es-MX" sz="2400" i="1">
                          <a:latin typeface="Cambria Math" panose="02040503050406030204" pitchFamily="18" charset="0"/>
                        </a:rPr>
                        <m:t>𝐵</m:t>
                      </m:r>
                      <m:r>
                        <a:rPr lang="es-MX" sz="2400" i="1">
                          <a:latin typeface="Cambria Math" panose="02040503050406030204" pitchFamily="18" charset="0"/>
                        </a:rPr>
                        <m:t>)</m:t>
                      </m:r>
                      <m:sSub>
                        <m:sSubPr>
                          <m:ctrlPr>
                            <a:rPr lang="es-MX" sz="2400" i="1">
                              <a:latin typeface="Cambria Math" panose="02040503050406030204" pitchFamily="18" charset="0"/>
                            </a:rPr>
                          </m:ctrlPr>
                        </m:sSubPr>
                        <m:e>
                          <m:r>
                            <a:rPr lang="es-MX" sz="2400" i="1">
                              <a:latin typeface="Cambria Math" panose="02040503050406030204" pitchFamily="18" charset="0"/>
                            </a:rPr>
                            <m:t>𝐼</m:t>
                          </m:r>
                        </m:e>
                        <m:sub>
                          <m:r>
                            <a:rPr lang="es-MX" sz="2400" i="1">
                              <a:latin typeface="Cambria Math" panose="02040503050406030204" pitchFamily="18" charset="0"/>
                            </a:rPr>
                            <m:t>𝑡</m:t>
                          </m:r>
                        </m:sub>
                      </m:sSub>
                      <m:r>
                        <a:rPr lang="es-MX" sz="2400" i="1">
                          <a:latin typeface="Cambria Math" panose="02040503050406030204" pitchFamily="18" charset="0"/>
                        </a:rPr>
                        <m:t>+</m:t>
                      </m:r>
                      <m:sSub>
                        <m:sSubPr>
                          <m:ctrlPr>
                            <a:rPr lang="es-MX" sz="2400" i="1">
                              <a:latin typeface="Cambria Math" panose="02040503050406030204" pitchFamily="18" charset="0"/>
                            </a:rPr>
                          </m:ctrlPr>
                        </m:sSubPr>
                        <m:e>
                          <m:r>
                            <a:rPr lang="es-MX" sz="2400" i="1">
                              <a:latin typeface="Cambria Math" panose="02040503050406030204" pitchFamily="18" charset="0"/>
                            </a:rPr>
                            <m:t>𝑎</m:t>
                          </m:r>
                        </m:e>
                        <m:sub>
                          <m:r>
                            <a:rPr lang="es-MX" sz="2400" i="1">
                              <a:latin typeface="Cambria Math" panose="02040503050406030204" pitchFamily="18" charset="0"/>
                            </a:rPr>
                            <m:t>𝑡</m:t>
                          </m:r>
                        </m:sub>
                      </m:sSub>
                    </m:oMath>
                  </m:oMathPara>
                </a14:m>
                <a:endParaRPr lang="es-CR" sz="2400" dirty="0"/>
              </a:p>
            </p:txBody>
          </p:sp>
        </mc:Choice>
        <mc:Fallback xmlns="">
          <p:sp>
            <p:nvSpPr>
              <p:cNvPr id="7" name="TextBox 4"/>
              <p:cNvSpPr txBox="1">
                <a:spLocks noRot="1" noChangeAspect="1" noMove="1" noResize="1" noEditPoints="1" noAdjustHandles="1" noChangeArrowheads="1" noChangeShapeType="1" noTextEdit="1"/>
              </p:cNvSpPr>
              <p:nvPr/>
            </p:nvSpPr>
            <p:spPr>
              <a:xfrm>
                <a:off x="3386383" y="6216771"/>
                <a:ext cx="4176464" cy="461665"/>
              </a:xfrm>
              <a:prstGeom prst="rect">
                <a:avLst/>
              </a:prstGeom>
              <a:blipFill>
                <a:blip r:embed="rId3"/>
                <a:stretch>
                  <a:fillRect b="-17105"/>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9" name="TextBox 4"/>
              <p:cNvSpPr txBox="1"/>
              <p:nvPr/>
            </p:nvSpPr>
            <p:spPr>
              <a:xfrm>
                <a:off x="2171070" y="2536638"/>
                <a:ext cx="22322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rPr>
                        <m:t> </m:t>
                      </m:r>
                      <m:sSub>
                        <m:sSubPr>
                          <m:ctrlPr>
                            <a:rPr lang="en-US" sz="2400" i="1">
                              <a:latin typeface="Cambria Math" panose="02040503050406030204" pitchFamily="18" charset="0"/>
                            </a:rPr>
                          </m:ctrlPr>
                        </m:sSubPr>
                        <m:e>
                          <m:r>
                            <a:rPr lang="en-US" sz="2400" i="1">
                              <a:latin typeface="Cambria Math"/>
                              <a:ea typeface="Cambria Math"/>
                            </a:rPr>
                            <m:t>𝜀</m:t>
                          </m:r>
                        </m:e>
                        <m:sub>
                          <m:r>
                            <a:rPr lang="en-US" sz="2400" i="1">
                              <a:latin typeface="Cambria Math"/>
                            </a:rPr>
                            <m:t>𝑡</m:t>
                          </m:r>
                        </m:sub>
                      </m:sSub>
                      <m:r>
                        <a:rPr lang="en-US" sz="2400" i="1">
                          <a:latin typeface="Cambria Math"/>
                        </a:rPr>
                        <m:t>=</m:t>
                      </m:r>
                      <m:r>
                        <a:rPr lang="en-US" sz="2400" i="1">
                          <a:latin typeface="Cambria Math" panose="02040503050406030204" pitchFamily="18" charset="0"/>
                          <a:ea typeface="Cambria Math" panose="02040503050406030204" pitchFamily="18" charset="0"/>
                        </a:rPr>
                        <m:t>𝜋</m:t>
                      </m:r>
                      <m:d>
                        <m:dPr>
                          <m:ctrlPr>
                            <a:rPr lang="es-MX" sz="2400" i="1">
                              <a:latin typeface="Cambria Math" panose="02040503050406030204" pitchFamily="18" charset="0"/>
                            </a:rPr>
                          </m:ctrlPr>
                        </m:dPr>
                        <m:e>
                          <m:r>
                            <a:rPr lang="es-MX" sz="2400" i="1">
                              <a:latin typeface="Cambria Math" panose="02040503050406030204" pitchFamily="18" charset="0"/>
                            </a:rPr>
                            <m:t>𝐵</m:t>
                          </m:r>
                        </m:e>
                      </m:d>
                      <m:sSub>
                        <m:sSubPr>
                          <m:ctrlPr>
                            <a:rPr lang="es-MX" sz="2400" i="1">
                              <a:latin typeface="Cambria Math" panose="02040503050406030204" pitchFamily="18" charset="0"/>
                            </a:rPr>
                          </m:ctrlPr>
                        </m:sSubPr>
                        <m:e>
                          <m:r>
                            <a:rPr lang="es-MX" sz="2400" i="1">
                              <a:latin typeface="Cambria Math" panose="02040503050406030204" pitchFamily="18" charset="0"/>
                            </a:rPr>
                            <m:t>𝑌</m:t>
                          </m:r>
                        </m:e>
                        <m:sub>
                          <m:r>
                            <a:rPr lang="es-MX" sz="2400" i="1">
                              <a:latin typeface="Cambria Math" panose="02040503050406030204" pitchFamily="18" charset="0"/>
                            </a:rPr>
                            <m:t>𝑡</m:t>
                          </m:r>
                        </m:sub>
                      </m:sSub>
                    </m:oMath>
                  </m:oMathPara>
                </a14:m>
                <a:endParaRPr lang="es-CR" sz="2400" dirty="0"/>
              </a:p>
            </p:txBody>
          </p:sp>
        </mc:Choice>
        <mc:Fallback xmlns="">
          <p:sp>
            <p:nvSpPr>
              <p:cNvPr id="9" name="TextBox 4"/>
              <p:cNvSpPr txBox="1">
                <a:spLocks noRot="1" noChangeAspect="1" noMove="1" noResize="1" noEditPoints="1" noAdjustHandles="1" noChangeArrowheads="1" noChangeShapeType="1" noTextEdit="1"/>
              </p:cNvSpPr>
              <p:nvPr/>
            </p:nvSpPr>
            <p:spPr>
              <a:xfrm>
                <a:off x="2171070" y="2536638"/>
                <a:ext cx="2232248" cy="461665"/>
              </a:xfrm>
              <a:prstGeom prst="rect">
                <a:avLst/>
              </a:prstGeom>
              <a:blipFill>
                <a:blip r:embed="rId4"/>
                <a:stretch>
                  <a:fillRect b="-1316"/>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10" name="TextBox 2"/>
              <p:cNvSpPr txBox="1"/>
              <p:nvPr/>
            </p:nvSpPr>
            <p:spPr>
              <a:xfrm>
                <a:off x="1445833" y="3770663"/>
                <a:ext cx="3810000" cy="8703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a:rPr>
                          </m:ctrlPr>
                        </m:sSubPr>
                        <m:e>
                          <m:r>
                            <a:rPr lang="es-MX" sz="2400" i="1">
                              <a:latin typeface="Cambria Math" panose="02040503050406030204" pitchFamily="18" charset="0"/>
                              <a:ea typeface="Cambria Math"/>
                            </a:rPr>
                            <m:t>𝑌</m:t>
                          </m:r>
                        </m:e>
                        <m:sub>
                          <m:r>
                            <a:rPr lang="en-US" sz="2400" i="1">
                              <a:latin typeface="Cambria Math"/>
                              <a:ea typeface="Cambria Math"/>
                            </a:rPr>
                            <m:t>𝑡</m:t>
                          </m:r>
                        </m:sub>
                      </m:sSub>
                      <m:r>
                        <a:rPr lang="en-US" sz="2400" i="1">
                          <a:latin typeface="Cambria Math"/>
                          <a:ea typeface="Cambria Math"/>
                        </a:rPr>
                        <m:t>=</m:t>
                      </m:r>
                      <m:r>
                        <a:rPr lang="en-US" sz="2400" i="1">
                          <a:latin typeface="Cambria Math"/>
                          <a:ea typeface="Cambria Math"/>
                        </a:rPr>
                        <m:t>𝜔</m:t>
                      </m:r>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𝐼</m:t>
                          </m:r>
                        </m:e>
                        <m:sub>
                          <m:r>
                            <a:rPr lang="en-US" sz="2400" i="1">
                              <a:latin typeface="Cambria Math"/>
                              <a:ea typeface="Cambria Math"/>
                            </a:rPr>
                            <m:t>𝑡</m:t>
                          </m:r>
                        </m:sub>
                      </m:sSub>
                      <m:r>
                        <a:rPr lang="es-MX" sz="2400" i="1">
                          <a:latin typeface="Cambria Math" panose="02040503050406030204" pitchFamily="18" charset="0"/>
                          <a:ea typeface="Cambria Math"/>
                        </a:rPr>
                        <m:t>+</m:t>
                      </m:r>
                      <m:f>
                        <m:fPr>
                          <m:ctrlPr>
                            <a:rPr lang="en-US" sz="2400" i="1">
                              <a:latin typeface="Cambria Math" panose="02040503050406030204" pitchFamily="18" charset="0"/>
                              <a:ea typeface="Cambria Math"/>
                            </a:rPr>
                          </m:ctrlPr>
                        </m:fPr>
                        <m:num>
                          <m:r>
                            <a:rPr lang="en-US" sz="2400" i="1">
                              <a:latin typeface="Cambria Math"/>
                              <a:ea typeface="Cambria Math"/>
                            </a:rPr>
                            <m:t>𝜃</m:t>
                          </m:r>
                          <m:d>
                            <m:dPr>
                              <m:ctrlPr>
                                <a:rPr lang="en-US" sz="2400" i="1">
                                  <a:latin typeface="Cambria Math" panose="02040503050406030204" pitchFamily="18" charset="0"/>
                                  <a:ea typeface="Cambria Math"/>
                                </a:rPr>
                              </m:ctrlPr>
                            </m:dPr>
                            <m:e>
                              <m:r>
                                <a:rPr lang="en-US" sz="2400" i="1">
                                  <a:latin typeface="Cambria Math"/>
                                  <a:ea typeface="Cambria Math"/>
                                </a:rPr>
                                <m:t>𝐵</m:t>
                              </m:r>
                            </m:e>
                          </m:d>
                        </m:num>
                        <m:den>
                          <m:r>
                            <a:rPr lang="es-CR" sz="2400" i="1">
                              <a:latin typeface="Cambria Math"/>
                              <a:ea typeface="Cambria Math"/>
                            </a:rPr>
                            <m:t>∅</m:t>
                          </m:r>
                          <m:d>
                            <m:dPr>
                              <m:ctrlPr>
                                <a:rPr lang="en-US" sz="2400" i="1">
                                  <a:latin typeface="Cambria Math" panose="02040503050406030204" pitchFamily="18" charset="0"/>
                                  <a:ea typeface="Cambria Math"/>
                                </a:rPr>
                              </m:ctrlPr>
                            </m:dPr>
                            <m:e>
                              <m:r>
                                <a:rPr lang="en-US" sz="2400" i="1">
                                  <a:latin typeface="Cambria Math"/>
                                  <a:ea typeface="Cambria Math"/>
                                </a:rPr>
                                <m:t>𝐵</m:t>
                              </m:r>
                            </m:e>
                          </m:d>
                        </m:den>
                      </m:f>
                      <m:sSub>
                        <m:sSubPr>
                          <m:ctrlPr>
                            <a:rPr lang="en-US" sz="2400" i="1">
                              <a:latin typeface="Cambria Math" panose="02040503050406030204" pitchFamily="18" charset="0"/>
                              <a:ea typeface="Cambria Math"/>
                            </a:rPr>
                          </m:ctrlPr>
                        </m:sSubPr>
                        <m:e>
                          <m:r>
                            <a:rPr lang="en-US" sz="2400" i="1">
                              <a:latin typeface="Cambria Math"/>
                              <a:ea typeface="Cambria Math"/>
                            </a:rPr>
                            <m:t>𝑎</m:t>
                          </m:r>
                        </m:e>
                        <m:sub>
                          <m:r>
                            <a:rPr lang="en-US" sz="2400" i="1">
                              <a:latin typeface="Cambria Math"/>
                              <a:ea typeface="Cambria Math"/>
                            </a:rPr>
                            <m:t>𝑡</m:t>
                          </m:r>
                        </m:sub>
                      </m:sSub>
                    </m:oMath>
                  </m:oMathPara>
                </a14:m>
                <a:endParaRPr lang="es-CR" sz="2400" dirty="0"/>
              </a:p>
            </p:txBody>
          </p:sp>
        </mc:Choice>
        <mc:Fallback xmlns="">
          <p:sp>
            <p:nvSpPr>
              <p:cNvPr id="10" name="TextBox 2"/>
              <p:cNvSpPr txBox="1">
                <a:spLocks noRot="1" noChangeAspect="1" noMove="1" noResize="1" noEditPoints="1" noAdjustHandles="1" noChangeArrowheads="1" noChangeShapeType="1" noTextEdit="1"/>
              </p:cNvSpPr>
              <p:nvPr/>
            </p:nvSpPr>
            <p:spPr>
              <a:xfrm>
                <a:off x="1445833" y="3770663"/>
                <a:ext cx="3810000" cy="870303"/>
              </a:xfrm>
              <a:prstGeom prst="rect">
                <a:avLst/>
              </a:prstGeom>
              <a:blipFill>
                <a:blip r:embed="rId5"/>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12" name="TextBox 2"/>
              <p:cNvSpPr txBox="1"/>
              <p:nvPr/>
            </p:nvSpPr>
            <p:spPr>
              <a:xfrm>
                <a:off x="6485553" y="3770663"/>
                <a:ext cx="3810000" cy="8703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a:rPr>
                          </m:ctrlPr>
                        </m:sSubPr>
                        <m:e>
                          <m:r>
                            <a:rPr lang="es-MX" sz="2400" i="1">
                              <a:latin typeface="Cambria Math" panose="02040503050406030204" pitchFamily="18" charset="0"/>
                              <a:ea typeface="Cambria Math"/>
                            </a:rPr>
                            <m:t>𝑌</m:t>
                          </m:r>
                        </m:e>
                        <m:sub>
                          <m:r>
                            <a:rPr lang="en-US" sz="2400" i="1">
                              <a:latin typeface="Cambria Math"/>
                              <a:ea typeface="Cambria Math"/>
                            </a:rPr>
                            <m:t>𝑡</m:t>
                          </m:r>
                        </m:sub>
                      </m:sSub>
                      <m:r>
                        <a:rPr lang="en-US" sz="2400" i="1">
                          <a:latin typeface="Cambria Math"/>
                          <a:ea typeface="Cambria Math"/>
                        </a:rPr>
                        <m:t>=</m:t>
                      </m:r>
                      <m:r>
                        <a:rPr lang="en-US" sz="2400" i="1">
                          <a:latin typeface="Cambria Math"/>
                          <a:ea typeface="Cambria Math"/>
                        </a:rPr>
                        <m:t>𝜔</m:t>
                      </m:r>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𝐼</m:t>
                          </m:r>
                        </m:e>
                        <m:sub>
                          <m:r>
                            <a:rPr lang="en-US" sz="2400" i="1">
                              <a:latin typeface="Cambria Math"/>
                              <a:ea typeface="Cambria Math"/>
                            </a:rPr>
                            <m:t>𝑡</m:t>
                          </m:r>
                        </m:sub>
                      </m:sSub>
                      <m:r>
                        <a:rPr lang="es-MX" sz="2400" i="1">
                          <a:latin typeface="Cambria Math" panose="02040503050406030204" pitchFamily="18" charset="0"/>
                          <a:ea typeface="Cambria Math"/>
                        </a:rPr>
                        <m:t>+</m:t>
                      </m:r>
                      <m:f>
                        <m:fPr>
                          <m:ctrlPr>
                            <a:rPr lang="en-US" sz="2400" i="1">
                              <a:latin typeface="Cambria Math" panose="02040503050406030204" pitchFamily="18" charset="0"/>
                              <a:ea typeface="Cambria Math"/>
                            </a:rPr>
                          </m:ctrlPr>
                        </m:fPr>
                        <m:num>
                          <m:r>
                            <a:rPr lang="es-MX" sz="2400" i="1">
                              <a:latin typeface="Cambria Math" panose="02040503050406030204" pitchFamily="18" charset="0"/>
                              <a:ea typeface="Cambria Math"/>
                            </a:rPr>
                            <m:t>1</m:t>
                          </m:r>
                        </m:num>
                        <m:den>
                          <m:r>
                            <a:rPr lang="es-MX" sz="2400" i="1">
                              <a:latin typeface="Cambria Math" panose="02040503050406030204" pitchFamily="18" charset="0"/>
                              <a:ea typeface="Cambria Math"/>
                            </a:rPr>
                            <m:t>(1−</m:t>
                          </m:r>
                          <m:r>
                            <a:rPr lang="es-CR" sz="2400" i="1">
                              <a:latin typeface="Cambria Math"/>
                              <a:ea typeface="Cambria Math"/>
                            </a:rPr>
                            <m:t>∅</m:t>
                          </m:r>
                          <m:r>
                            <a:rPr lang="es-MX" sz="2400" i="1">
                              <a:latin typeface="Cambria Math" panose="02040503050406030204" pitchFamily="18" charset="0"/>
                              <a:ea typeface="Cambria Math"/>
                            </a:rPr>
                            <m:t>𝐵</m:t>
                          </m:r>
                          <m:r>
                            <a:rPr lang="es-MX" sz="2400" i="1">
                              <a:latin typeface="Cambria Math" panose="02040503050406030204" pitchFamily="18" charset="0"/>
                              <a:ea typeface="Cambria Math"/>
                            </a:rPr>
                            <m:t>)</m:t>
                          </m:r>
                        </m:den>
                      </m:f>
                      <m:sSub>
                        <m:sSubPr>
                          <m:ctrlPr>
                            <a:rPr lang="en-US" sz="2400" i="1">
                              <a:latin typeface="Cambria Math" panose="02040503050406030204" pitchFamily="18" charset="0"/>
                              <a:ea typeface="Cambria Math"/>
                            </a:rPr>
                          </m:ctrlPr>
                        </m:sSubPr>
                        <m:e>
                          <m:r>
                            <a:rPr lang="en-US" sz="2400" i="1">
                              <a:latin typeface="Cambria Math"/>
                              <a:ea typeface="Cambria Math"/>
                            </a:rPr>
                            <m:t>𝑎</m:t>
                          </m:r>
                        </m:e>
                        <m:sub>
                          <m:r>
                            <a:rPr lang="en-US" sz="2400" i="1">
                              <a:latin typeface="Cambria Math"/>
                              <a:ea typeface="Cambria Math"/>
                            </a:rPr>
                            <m:t>𝑡</m:t>
                          </m:r>
                        </m:sub>
                      </m:sSub>
                    </m:oMath>
                  </m:oMathPara>
                </a14:m>
                <a:endParaRPr lang="es-CR" sz="2400" dirty="0"/>
              </a:p>
            </p:txBody>
          </p:sp>
        </mc:Choice>
        <mc:Fallback xmlns="">
          <p:sp>
            <p:nvSpPr>
              <p:cNvPr id="12" name="TextBox 2"/>
              <p:cNvSpPr txBox="1">
                <a:spLocks noRot="1" noChangeAspect="1" noMove="1" noResize="1" noEditPoints="1" noAdjustHandles="1" noChangeArrowheads="1" noChangeShapeType="1" noTextEdit="1"/>
              </p:cNvSpPr>
              <p:nvPr/>
            </p:nvSpPr>
            <p:spPr>
              <a:xfrm>
                <a:off x="6485553" y="3770663"/>
                <a:ext cx="3810000" cy="870303"/>
              </a:xfrm>
              <a:prstGeom prst="rect">
                <a:avLst/>
              </a:prstGeom>
              <a:blipFill>
                <a:blip r:embed="rId6"/>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13" name="TextBox 2"/>
              <p:cNvSpPr txBox="1"/>
              <p:nvPr/>
            </p:nvSpPr>
            <p:spPr>
              <a:xfrm>
                <a:off x="3144219" y="4941122"/>
                <a:ext cx="5563249" cy="8517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a:ea typeface="Cambria Math"/>
                                </a:rPr>
                                <m:t>𝜀</m:t>
                              </m:r>
                            </m:e>
                            <m:sub>
                              <m:r>
                                <a:rPr lang="en-US" sz="2400" i="1">
                                  <a:latin typeface="Cambria Math"/>
                                </a:rPr>
                                <m:t>𝑡</m:t>
                              </m:r>
                            </m:sub>
                          </m:sSub>
                          <m:d>
                            <m:dPr>
                              <m:ctrlPr>
                                <a:rPr lang="en-US" sz="2400" i="1">
                                  <a:latin typeface="Cambria Math" panose="02040503050406030204" pitchFamily="18" charset="0"/>
                                </a:rPr>
                              </m:ctrlPr>
                            </m:dPr>
                            <m:e>
                              <m:r>
                                <a:rPr lang="es-MX" sz="2400" i="1">
                                  <a:latin typeface="Cambria Math" panose="02040503050406030204" pitchFamily="18" charset="0"/>
                                </a:rPr>
                                <m:t>1</m:t>
                              </m:r>
                              <m:r>
                                <a:rPr lang="en-US" sz="2400" i="1">
                                  <a:latin typeface="Cambria Math"/>
                                </a:rPr>
                                <m:t>−</m:t>
                              </m:r>
                              <m:r>
                                <a:rPr lang="en-US" sz="2400" i="1">
                                  <a:latin typeface="Cambria Math" panose="02040503050406030204" pitchFamily="18" charset="0"/>
                                  <a:ea typeface="Cambria Math" panose="02040503050406030204" pitchFamily="18" charset="0"/>
                                </a:rPr>
                                <m:t>𝜋</m:t>
                              </m:r>
                              <m:r>
                                <a:rPr lang="en-US" sz="2400" i="1">
                                  <a:latin typeface="Cambria Math"/>
                                </a:rPr>
                                <m:t>𝐵</m:t>
                              </m:r>
                            </m:e>
                          </m:d>
                        </m:e>
                        <m:sup>
                          <m:r>
                            <a:rPr lang="es-MX" sz="2400" i="1">
                              <a:latin typeface="Cambria Math" panose="02040503050406030204" pitchFamily="18" charset="0"/>
                            </a:rPr>
                            <m:t>−1</m:t>
                          </m:r>
                        </m:sup>
                      </m:sSup>
                      <m:r>
                        <a:rPr lang="en-US" sz="2400" i="1">
                          <a:latin typeface="Cambria Math"/>
                          <a:ea typeface="Cambria Math"/>
                        </a:rPr>
                        <m:t>=</m:t>
                      </m:r>
                      <m:r>
                        <a:rPr lang="en-US" sz="2400" i="1">
                          <a:latin typeface="Cambria Math"/>
                          <a:ea typeface="Cambria Math"/>
                        </a:rPr>
                        <m:t>𝜔</m:t>
                      </m:r>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𝐼</m:t>
                          </m:r>
                        </m:e>
                        <m:sub>
                          <m:r>
                            <a:rPr lang="en-US" sz="2400" i="1">
                              <a:latin typeface="Cambria Math"/>
                              <a:ea typeface="Cambria Math"/>
                            </a:rPr>
                            <m:t>𝑡</m:t>
                          </m:r>
                        </m:sub>
                      </m:sSub>
                      <m:r>
                        <a:rPr lang="es-MX" sz="2400" i="1">
                          <a:latin typeface="Cambria Math" panose="02040503050406030204" pitchFamily="18" charset="0"/>
                          <a:ea typeface="Cambria Math"/>
                        </a:rPr>
                        <m:t>+</m:t>
                      </m:r>
                      <m:f>
                        <m:fPr>
                          <m:ctrlPr>
                            <a:rPr lang="en-US" sz="2400" i="1">
                              <a:latin typeface="Cambria Math" panose="02040503050406030204" pitchFamily="18" charset="0"/>
                              <a:ea typeface="Cambria Math"/>
                            </a:rPr>
                          </m:ctrlPr>
                        </m:fPr>
                        <m:num>
                          <m:r>
                            <a:rPr lang="es-MX" sz="2400" i="1">
                              <a:latin typeface="Cambria Math" panose="02040503050406030204" pitchFamily="18" charset="0"/>
                              <a:ea typeface="Cambria Math"/>
                            </a:rPr>
                            <m:t>1</m:t>
                          </m:r>
                        </m:num>
                        <m:den>
                          <m:r>
                            <a:rPr lang="es-MX" sz="2400" i="1">
                              <a:latin typeface="Cambria Math" panose="02040503050406030204" pitchFamily="18" charset="0"/>
                              <a:ea typeface="Cambria Math"/>
                            </a:rPr>
                            <m:t>(1−</m:t>
                          </m:r>
                          <m:r>
                            <a:rPr lang="es-CR" sz="2400" i="1">
                              <a:latin typeface="Cambria Math"/>
                              <a:ea typeface="Cambria Math"/>
                            </a:rPr>
                            <m:t>∅</m:t>
                          </m:r>
                          <m:r>
                            <a:rPr lang="es-MX" sz="2400" i="1">
                              <a:latin typeface="Cambria Math" panose="02040503050406030204" pitchFamily="18" charset="0"/>
                              <a:ea typeface="Cambria Math"/>
                            </a:rPr>
                            <m:t>𝐵</m:t>
                          </m:r>
                          <m:r>
                            <a:rPr lang="es-MX" sz="2400" i="1">
                              <a:latin typeface="Cambria Math" panose="02040503050406030204" pitchFamily="18" charset="0"/>
                              <a:ea typeface="Cambria Math"/>
                            </a:rPr>
                            <m:t>)</m:t>
                          </m:r>
                        </m:den>
                      </m:f>
                      <m:sSub>
                        <m:sSubPr>
                          <m:ctrlPr>
                            <a:rPr lang="en-US" sz="2400" i="1">
                              <a:latin typeface="Cambria Math" panose="02040503050406030204" pitchFamily="18" charset="0"/>
                              <a:ea typeface="Cambria Math"/>
                            </a:rPr>
                          </m:ctrlPr>
                        </m:sSubPr>
                        <m:e>
                          <m:r>
                            <a:rPr lang="en-US" sz="2400" i="1">
                              <a:latin typeface="Cambria Math"/>
                              <a:ea typeface="Cambria Math"/>
                            </a:rPr>
                            <m:t>𝑎</m:t>
                          </m:r>
                        </m:e>
                        <m:sub>
                          <m:r>
                            <a:rPr lang="en-US" sz="2400" i="1">
                              <a:latin typeface="Cambria Math"/>
                              <a:ea typeface="Cambria Math"/>
                            </a:rPr>
                            <m:t>𝑡</m:t>
                          </m:r>
                        </m:sub>
                      </m:sSub>
                    </m:oMath>
                  </m:oMathPara>
                </a14:m>
                <a:endParaRPr lang="es-CR" sz="2400" dirty="0"/>
              </a:p>
            </p:txBody>
          </p:sp>
        </mc:Choice>
        <mc:Fallback xmlns="">
          <p:sp>
            <p:nvSpPr>
              <p:cNvPr id="13" name="TextBox 2"/>
              <p:cNvSpPr txBox="1">
                <a:spLocks noRot="1" noChangeAspect="1" noMove="1" noResize="1" noEditPoints="1" noAdjustHandles="1" noChangeArrowheads="1" noChangeShapeType="1" noTextEdit="1"/>
              </p:cNvSpPr>
              <p:nvPr/>
            </p:nvSpPr>
            <p:spPr>
              <a:xfrm>
                <a:off x="3144219" y="4941122"/>
                <a:ext cx="5563249" cy="851708"/>
              </a:xfrm>
              <a:prstGeom prst="rect">
                <a:avLst/>
              </a:prstGeom>
              <a:blipFill>
                <a:blip r:embed="rId7"/>
                <a:stretch>
                  <a:fillRect/>
                </a:stretch>
              </a:blipFill>
            </p:spPr>
            <p:txBody>
              <a:bodyPr/>
              <a:lstStyle/>
              <a:p>
                <a:r>
                  <a:rPr lang="es-CR">
                    <a:noFill/>
                  </a:rPr>
                  <a:t> </a:t>
                </a:r>
              </a:p>
            </p:txBody>
          </p:sp>
        </mc:Fallback>
      </mc:AlternateContent>
      <p:sp>
        <p:nvSpPr>
          <p:cNvPr id="14" name="Rectangle 6">
            <a:extLst>
              <a:ext uri="{FF2B5EF4-FFF2-40B4-BE49-F238E27FC236}">
                <a16:creationId xmlns:a16="http://schemas.microsoft.com/office/drawing/2014/main" id="{793DC0AA-939C-4E90-835B-306F8A4B4225}"/>
              </a:ext>
            </a:extLst>
          </p:cNvPr>
          <p:cNvSpPr>
            <a:spLocks/>
          </p:cNvSpPr>
          <p:nvPr/>
        </p:nvSpPr>
        <p:spPr bwMode="auto">
          <a:xfrm>
            <a:off x="213064" y="98661"/>
            <a:ext cx="11425561" cy="1172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fontAlgn="base">
              <a:lnSpc>
                <a:spcPct val="90000"/>
              </a:lnSpc>
              <a:spcBef>
                <a:spcPct val="0"/>
              </a:spcBef>
              <a:spcAft>
                <a:spcPct val="0"/>
              </a:spcAft>
            </a:pPr>
            <a:r>
              <a:rPr lang="es-ES_tradnl" sz="4400" dirty="0">
                <a:latin typeface="+mj-lt"/>
                <a:ea typeface="+mj-ea"/>
                <a:cs typeface="+mj-cs"/>
              </a:rPr>
              <a:t>Modelos ARIMA con variables de intervención: identificación a posterior </a:t>
            </a:r>
            <a:endParaRPr lang="en-US" sz="4400" dirty="0">
              <a:latin typeface="+mj-lt"/>
              <a:ea typeface="+mj-ea"/>
              <a:cs typeface="+mj-cs"/>
            </a:endParaRPr>
          </a:p>
        </p:txBody>
      </p:sp>
    </p:spTree>
    <p:extLst>
      <p:ext uri="{BB962C8B-B14F-4D97-AF65-F5344CB8AC3E}">
        <p14:creationId xmlns:p14="http://schemas.microsoft.com/office/powerpoint/2010/main" val="251414720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3064" y="2561131"/>
            <a:ext cx="11780668" cy="4159268"/>
          </a:xfrm>
        </p:spPr>
        <p:txBody>
          <a:bodyPr>
            <a:noAutofit/>
          </a:bodyPr>
          <a:lstStyle/>
          <a:p>
            <a:pPr>
              <a:spcBef>
                <a:spcPts val="2400"/>
              </a:spcBef>
            </a:pPr>
            <a:r>
              <a:rPr lang="es-MX" sz="2500" dirty="0"/>
              <a:t>Entonces los residuos </a:t>
            </a:r>
            <a:r>
              <a:rPr lang="es-MX" sz="2500" b="1" dirty="0"/>
              <a:t>e</a:t>
            </a:r>
            <a:r>
              <a:rPr lang="es-MX" sz="2500" b="1" baseline="-25000" dirty="0"/>
              <a:t>t</a:t>
            </a:r>
            <a:r>
              <a:rPr lang="es-MX" sz="2500" dirty="0"/>
              <a:t> serán iguales a los </a:t>
            </a:r>
            <a:r>
              <a:rPr lang="es-MX" sz="2500" b="1" dirty="0"/>
              <a:t>a</a:t>
            </a:r>
            <a:r>
              <a:rPr lang="es-MX" sz="2500" b="1" baseline="-25000" dirty="0"/>
              <a:t>t</a:t>
            </a:r>
            <a:r>
              <a:rPr lang="es-MX" sz="2500" dirty="0"/>
              <a:t>, excepto en </a:t>
            </a:r>
            <a:r>
              <a:rPr lang="es-MX" sz="2500" b="1" i="1" dirty="0"/>
              <a:t>t</a:t>
            </a:r>
            <a:r>
              <a:rPr lang="es-MX" sz="2500" dirty="0"/>
              <a:t> y en </a:t>
            </a:r>
            <a:r>
              <a:rPr lang="es-MX" sz="2500" b="1" i="1" dirty="0"/>
              <a:t>t-1</a:t>
            </a:r>
            <a:r>
              <a:rPr lang="es-MX" sz="2500" dirty="0"/>
              <a:t>.</a:t>
            </a:r>
          </a:p>
          <a:p>
            <a:endParaRPr lang="es-MX" sz="2500" dirty="0"/>
          </a:p>
          <a:p>
            <a:r>
              <a:rPr lang="es-MX" sz="2500" dirty="0"/>
              <a:t>Si </a:t>
            </a:r>
            <a:r>
              <a:rPr lang="es-MX" sz="2500" dirty="0">
                <a:latin typeface="Symbol" panose="05050102010706020507" pitchFamily="18" charset="2"/>
              </a:rPr>
              <a:t>f</a:t>
            </a:r>
            <a:r>
              <a:rPr lang="es-MX" sz="2500" dirty="0"/>
              <a:t>=1 el modelo sería ARIMA(0,1,0) y se tendría:</a:t>
            </a:r>
          </a:p>
          <a:p>
            <a:endParaRPr lang="es-MX" sz="2500" dirty="0"/>
          </a:p>
          <a:p>
            <a:pPr algn="just"/>
            <a:r>
              <a:rPr lang="es-MX" sz="2500" dirty="0"/>
              <a:t>Si utilizamos los residuos </a:t>
            </a:r>
            <a:r>
              <a:rPr lang="es-MX" sz="2500" b="1" dirty="0"/>
              <a:t>e</a:t>
            </a:r>
            <a:r>
              <a:rPr lang="es-MX" sz="2500" b="1" baseline="-25000" dirty="0"/>
              <a:t>t</a:t>
            </a:r>
            <a:r>
              <a:rPr lang="es-MX" sz="2500" dirty="0"/>
              <a:t> para identificar los cambio, las intervenciones en la detección de los </a:t>
            </a:r>
            <a:r>
              <a:rPr lang="es-MX" sz="2500" i="1" dirty="0" err="1"/>
              <a:t>outliers</a:t>
            </a:r>
            <a:r>
              <a:rPr lang="es-MX" sz="2500" dirty="0"/>
              <a:t> que debe considerar que éstos ya tienen el efecto de las diferenciaciones aplicadas a </a:t>
            </a:r>
            <a:r>
              <a:rPr lang="es-MX" sz="2500" dirty="0" err="1"/>
              <a:t>Z</a:t>
            </a:r>
            <a:r>
              <a:rPr lang="es-MX" sz="2500" baseline="-25000" dirty="0" err="1"/>
              <a:t>t</a:t>
            </a:r>
            <a:r>
              <a:rPr lang="es-MX" sz="2500" dirty="0"/>
              <a:t> (¿esto a qué técnica les recuerda?) </a:t>
            </a:r>
          </a:p>
          <a:p>
            <a:pPr marL="0" indent="0">
              <a:buNone/>
            </a:pPr>
            <a:endParaRPr lang="es-MX" sz="2500" dirty="0"/>
          </a:p>
          <a:p>
            <a:pPr algn="just"/>
            <a:r>
              <a:rPr lang="es-MX" sz="2500" dirty="0"/>
              <a:t>Cuando </a:t>
            </a:r>
            <a:r>
              <a:rPr lang="es-MX" sz="2500" dirty="0" err="1"/>
              <a:t>Z</a:t>
            </a:r>
            <a:r>
              <a:rPr lang="es-MX" sz="2500" baseline="-25000" dirty="0" err="1"/>
              <a:t>t</a:t>
            </a:r>
            <a:r>
              <a:rPr lang="es-MX" sz="2500" baseline="-25000" dirty="0"/>
              <a:t> </a:t>
            </a:r>
            <a:r>
              <a:rPr lang="es-MX" sz="2500" dirty="0"/>
              <a:t>no es estacionaria, las mismas diferenciaciones aplican a cada una de las variables de intervención.</a:t>
            </a:r>
          </a:p>
        </p:txBody>
      </p:sp>
      <mc:AlternateContent xmlns:mc="http://schemas.openxmlformats.org/markup-compatibility/2006" xmlns:a14="http://schemas.microsoft.com/office/drawing/2010/main">
        <mc:Choice Requires="a14">
          <p:sp>
            <p:nvSpPr>
              <p:cNvPr id="5" name="TextBox 4"/>
              <p:cNvSpPr txBox="1"/>
              <p:nvPr/>
            </p:nvSpPr>
            <p:spPr>
              <a:xfrm>
                <a:off x="4504954" y="1965604"/>
                <a:ext cx="358562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 </m:t>
                      </m:r>
                      <m:sSub>
                        <m:sSubPr>
                          <m:ctrlPr>
                            <a:rPr lang="en-US" sz="2000" i="1">
                              <a:latin typeface="Cambria Math" panose="02040503050406030204" pitchFamily="18" charset="0"/>
                            </a:rPr>
                          </m:ctrlPr>
                        </m:sSubPr>
                        <m:e>
                          <m:r>
                            <a:rPr lang="en-US" sz="2000" i="1">
                              <a:latin typeface="Cambria Math"/>
                              <a:ea typeface="Cambria Math"/>
                            </a:rPr>
                            <m:t>𝜀</m:t>
                          </m:r>
                        </m:e>
                        <m:sub>
                          <m:r>
                            <a:rPr lang="en-US" sz="2000" i="1">
                              <a:latin typeface="Cambria Math"/>
                            </a:rPr>
                            <m:t>𝑡</m:t>
                          </m:r>
                        </m:sub>
                      </m:sSub>
                      <m:r>
                        <a:rPr lang="en-US" sz="2000" i="1">
                          <a:latin typeface="Cambria Math"/>
                        </a:rPr>
                        <m:t>=</m:t>
                      </m:r>
                      <m:r>
                        <a:rPr lang="es-MX" sz="2000" i="1">
                          <a:latin typeface="Cambria Math" panose="02040503050406030204" pitchFamily="18" charset="0"/>
                        </a:rPr>
                        <m:t>𝑤</m:t>
                      </m:r>
                      <m:r>
                        <a:rPr lang="es-MX" sz="2000" i="1">
                          <a:latin typeface="Cambria Math" panose="02040503050406030204" pitchFamily="18" charset="0"/>
                        </a:rPr>
                        <m:t>∗</m:t>
                      </m:r>
                      <m:sSub>
                        <m:sSubPr>
                          <m:ctrlPr>
                            <a:rPr lang="es-MX" sz="2000" i="1">
                              <a:latin typeface="Cambria Math" panose="02040503050406030204" pitchFamily="18" charset="0"/>
                            </a:rPr>
                          </m:ctrlPr>
                        </m:sSubPr>
                        <m:e>
                          <m:r>
                            <a:rPr lang="es-MX" sz="2000" i="1">
                              <a:latin typeface="Cambria Math" panose="02040503050406030204" pitchFamily="18" charset="0"/>
                            </a:rPr>
                            <m:t>𝐼</m:t>
                          </m:r>
                        </m:e>
                        <m:sub>
                          <m:r>
                            <a:rPr lang="es-MX" sz="2000" i="1">
                              <a:latin typeface="Cambria Math" panose="02040503050406030204" pitchFamily="18" charset="0"/>
                            </a:rPr>
                            <m:t>𝑡</m:t>
                          </m:r>
                        </m:sub>
                      </m:sSub>
                      <m:r>
                        <a:rPr lang="es-MX" sz="2000" i="1">
                          <a:latin typeface="Cambria Math" panose="02040503050406030204" pitchFamily="18" charset="0"/>
                        </a:rPr>
                        <m:t>−</m:t>
                      </m:r>
                      <m:r>
                        <a:rPr lang="es-MX" sz="2000" i="1">
                          <a:latin typeface="Cambria Math" panose="02040503050406030204" pitchFamily="18" charset="0"/>
                        </a:rPr>
                        <m:t>𝑤</m:t>
                      </m:r>
                      <m:r>
                        <a:rPr lang="es-MX" sz="2000" i="1">
                          <a:latin typeface="Cambria Math" panose="02040503050406030204" pitchFamily="18" charset="0"/>
                        </a:rPr>
                        <m:t>∗∅∗</m:t>
                      </m:r>
                      <m:sSub>
                        <m:sSubPr>
                          <m:ctrlPr>
                            <a:rPr lang="es-MX" sz="2000" i="1">
                              <a:latin typeface="Cambria Math" panose="02040503050406030204" pitchFamily="18" charset="0"/>
                            </a:rPr>
                          </m:ctrlPr>
                        </m:sSubPr>
                        <m:e>
                          <m:r>
                            <a:rPr lang="es-MX" sz="2000" i="1">
                              <a:latin typeface="Cambria Math" panose="02040503050406030204" pitchFamily="18" charset="0"/>
                            </a:rPr>
                            <m:t>𝐼</m:t>
                          </m:r>
                        </m:e>
                        <m:sub>
                          <m:r>
                            <a:rPr lang="es-MX" sz="2000" i="1">
                              <a:latin typeface="Cambria Math" panose="02040503050406030204" pitchFamily="18" charset="0"/>
                            </a:rPr>
                            <m:t>𝑡</m:t>
                          </m:r>
                          <m:r>
                            <a:rPr lang="es-MX" sz="2000" i="1">
                              <a:latin typeface="Cambria Math" panose="02040503050406030204" pitchFamily="18" charset="0"/>
                            </a:rPr>
                            <m:t>−1</m:t>
                          </m:r>
                        </m:sub>
                      </m:sSub>
                      <m:r>
                        <a:rPr lang="es-MX" sz="2000" i="1">
                          <a:latin typeface="Cambria Math" panose="02040503050406030204" pitchFamily="18" charset="0"/>
                        </a:rPr>
                        <m:t>+</m:t>
                      </m:r>
                      <m:sSub>
                        <m:sSubPr>
                          <m:ctrlPr>
                            <a:rPr lang="es-MX" sz="2000" i="1">
                              <a:latin typeface="Cambria Math" panose="02040503050406030204" pitchFamily="18" charset="0"/>
                            </a:rPr>
                          </m:ctrlPr>
                        </m:sSubPr>
                        <m:e>
                          <m:r>
                            <a:rPr lang="es-MX" sz="2000" i="1">
                              <a:latin typeface="Cambria Math" panose="02040503050406030204" pitchFamily="18" charset="0"/>
                            </a:rPr>
                            <m:t>𝑎</m:t>
                          </m:r>
                        </m:e>
                        <m:sub>
                          <m:r>
                            <a:rPr lang="es-MX" sz="2000" i="1">
                              <a:latin typeface="Cambria Math" panose="02040503050406030204" pitchFamily="18" charset="0"/>
                            </a:rPr>
                            <m:t>𝑡</m:t>
                          </m:r>
                        </m:sub>
                      </m:sSub>
                    </m:oMath>
                  </m:oMathPara>
                </a14:m>
                <a:endParaRPr lang="es-CR"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4504954" y="1965604"/>
                <a:ext cx="3585621" cy="400110"/>
              </a:xfrm>
              <a:prstGeom prst="rect">
                <a:avLst/>
              </a:prstGeom>
              <a:blipFill>
                <a:blip r:embed="rId2"/>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6" name="TextBox 4"/>
              <p:cNvSpPr txBox="1"/>
              <p:nvPr/>
            </p:nvSpPr>
            <p:spPr>
              <a:xfrm>
                <a:off x="4232351" y="1467735"/>
                <a:ext cx="385822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 </m:t>
                      </m:r>
                      <m:sSub>
                        <m:sSubPr>
                          <m:ctrlPr>
                            <a:rPr lang="en-US" sz="2000" i="1">
                              <a:latin typeface="Cambria Math" panose="02040503050406030204" pitchFamily="18" charset="0"/>
                            </a:rPr>
                          </m:ctrlPr>
                        </m:sSubPr>
                        <m:e>
                          <m:r>
                            <a:rPr lang="en-US" sz="2000" i="1">
                              <a:latin typeface="Cambria Math"/>
                              <a:ea typeface="Cambria Math"/>
                            </a:rPr>
                            <m:t>𝜀</m:t>
                          </m:r>
                        </m:e>
                        <m:sub>
                          <m:r>
                            <a:rPr lang="en-US" sz="2000" i="1">
                              <a:latin typeface="Cambria Math"/>
                            </a:rPr>
                            <m:t>𝑡</m:t>
                          </m:r>
                        </m:sub>
                      </m:sSub>
                      <m:r>
                        <a:rPr lang="en-US" sz="2000" i="1">
                          <a:latin typeface="Cambria Math"/>
                        </a:rPr>
                        <m:t>=</m:t>
                      </m:r>
                      <m:r>
                        <a:rPr lang="es-MX" sz="2000" i="1">
                          <a:latin typeface="Cambria Math" panose="02040503050406030204" pitchFamily="18" charset="0"/>
                        </a:rPr>
                        <m:t>𝑤</m:t>
                      </m:r>
                      <m:r>
                        <a:rPr lang="es-MX" sz="2000" i="1">
                          <a:latin typeface="Cambria Math" panose="02040503050406030204" pitchFamily="18" charset="0"/>
                        </a:rPr>
                        <m:t>∗(1−</m:t>
                      </m:r>
                      <m:sSub>
                        <m:sSubPr>
                          <m:ctrlPr>
                            <a:rPr lang="es-MX" sz="2000" i="1">
                              <a:latin typeface="Cambria Math" panose="02040503050406030204" pitchFamily="18" charset="0"/>
                            </a:rPr>
                          </m:ctrlPr>
                        </m:sSubPr>
                        <m:e>
                          <m:r>
                            <a:rPr lang="es-MX" sz="2000" i="1">
                              <a:latin typeface="Cambria Math" panose="02040503050406030204" pitchFamily="18" charset="0"/>
                              <a:ea typeface="Cambria Math" panose="02040503050406030204" pitchFamily="18" charset="0"/>
                            </a:rPr>
                            <m:t>∅</m:t>
                          </m:r>
                        </m:e>
                        <m:sub>
                          <m:r>
                            <a:rPr lang="es-MX" sz="2000" i="1">
                              <a:latin typeface="Cambria Math" panose="02040503050406030204" pitchFamily="18" charset="0"/>
                            </a:rPr>
                            <m:t>1</m:t>
                          </m:r>
                        </m:sub>
                      </m:sSub>
                      <m:r>
                        <a:rPr lang="es-MX" sz="2000" i="1">
                          <a:latin typeface="Cambria Math" panose="02040503050406030204" pitchFamily="18" charset="0"/>
                        </a:rPr>
                        <m:t>𝐵</m:t>
                      </m:r>
                      <m:r>
                        <a:rPr lang="es-MX" sz="2000" i="1">
                          <a:latin typeface="Cambria Math" panose="02040503050406030204" pitchFamily="18" charset="0"/>
                        </a:rPr>
                        <m:t>)</m:t>
                      </m:r>
                      <m:sSub>
                        <m:sSubPr>
                          <m:ctrlPr>
                            <a:rPr lang="es-MX" sz="2000" i="1">
                              <a:latin typeface="Cambria Math" panose="02040503050406030204" pitchFamily="18" charset="0"/>
                            </a:rPr>
                          </m:ctrlPr>
                        </m:sSubPr>
                        <m:e>
                          <m:r>
                            <a:rPr lang="es-MX" sz="2000" i="1">
                              <a:latin typeface="Cambria Math" panose="02040503050406030204" pitchFamily="18" charset="0"/>
                            </a:rPr>
                            <m:t>𝐼</m:t>
                          </m:r>
                        </m:e>
                        <m:sub>
                          <m:r>
                            <a:rPr lang="es-MX" sz="2000" i="1">
                              <a:latin typeface="Cambria Math" panose="02040503050406030204" pitchFamily="18" charset="0"/>
                            </a:rPr>
                            <m:t>𝑡</m:t>
                          </m:r>
                        </m:sub>
                      </m:sSub>
                      <m:r>
                        <a:rPr lang="es-MX" sz="2000" i="1">
                          <a:latin typeface="Cambria Math" panose="02040503050406030204" pitchFamily="18" charset="0"/>
                        </a:rPr>
                        <m:t>+</m:t>
                      </m:r>
                      <m:sSub>
                        <m:sSubPr>
                          <m:ctrlPr>
                            <a:rPr lang="es-MX" sz="2000" i="1">
                              <a:latin typeface="Cambria Math" panose="02040503050406030204" pitchFamily="18" charset="0"/>
                            </a:rPr>
                          </m:ctrlPr>
                        </m:sSubPr>
                        <m:e>
                          <m:r>
                            <a:rPr lang="es-MX" sz="2000" i="1">
                              <a:latin typeface="Cambria Math" panose="02040503050406030204" pitchFamily="18" charset="0"/>
                            </a:rPr>
                            <m:t>𝑎</m:t>
                          </m:r>
                        </m:e>
                        <m:sub>
                          <m:r>
                            <a:rPr lang="es-MX" sz="2000" i="1">
                              <a:latin typeface="Cambria Math" panose="02040503050406030204" pitchFamily="18" charset="0"/>
                            </a:rPr>
                            <m:t>𝑡</m:t>
                          </m:r>
                        </m:sub>
                      </m:sSub>
                    </m:oMath>
                  </m:oMathPara>
                </a14:m>
                <a:endParaRPr lang="es-CR" sz="2000" dirty="0"/>
              </a:p>
            </p:txBody>
          </p:sp>
        </mc:Choice>
        <mc:Fallback xmlns="">
          <p:sp>
            <p:nvSpPr>
              <p:cNvPr id="6" name="TextBox 4"/>
              <p:cNvSpPr txBox="1">
                <a:spLocks noRot="1" noChangeAspect="1" noMove="1" noResize="1" noEditPoints="1" noAdjustHandles="1" noChangeArrowheads="1" noChangeShapeType="1" noTextEdit="1"/>
              </p:cNvSpPr>
              <p:nvPr/>
            </p:nvSpPr>
            <p:spPr>
              <a:xfrm>
                <a:off x="4232351" y="1467735"/>
                <a:ext cx="3858224" cy="400110"/>
              </a:xfrm>
              <a:prstGeom prst="rect">
                <a:avLst/>
              </a:prstGeom>
              <a:blipFill>
                <a:blip r:embed="rId3"/>
                <a:stretch>
                  <a:fillRect b="-15385"/>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7" name="TextBox 4"/>
              <p:cNvSpPr txBox="1"/>
              <p:nvPr/>
            </p:nvSpPr>
            <p:spPr>
              <a:xfrm>
                <a:off x="7283468" y="3429000"/>
                <a:ext cx="396331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rPr>
                        <m:t> </m:t>
                      </m:r>
                      <m:sSub>
                        <m:sSubPr>
                          <m:ctrlPr>
                            <a:rPr lang="en-US" sz="2400" i="1">
                              <a:latin typeface="Cambria Math" panose="02040503050406030204" pitchFamily="18" charset="0"/>
                            </a:rPr>
                          </m:ctrlPr>
                        </m:sSubPr>
                        <m:e>
                          <m:r>
                            <a:rPr lang="en-US" sz="2400" i="1">
                              <a:latin typeface="Cambria Math"/>
                              <a:ea typeface="Cambria Math"/>
                            </a:rPr>
                            <m:t>𝜀</m:t>
                          </m:r>
                        </m:e>
                        <m:sub>
                          <m:r>
                            <a:rPr lang="en-US" sz="2400" i="1">
                              <a:latin typeface="Cambria Math"/>
                            </a:rPr>
                            <m:t>𝑡</m:t>
                          </m:r>
                        </m:sub>
                      </m:sSub>
                      <m:r>
                        <a:rPr lang="en-US" sz="2400" i="1">
                          <a:latin typeface="Cambria Math"/>
                        </a:rPr>
                        <m:t>=</m:t>
                      </m:r>
                      <m:r>
                        <a:rPr lang="es-MX" sz="2400" i="1">
                          <a:latin typeface="Cambria Math" panose="02040503050406030204" pitchFamily="18" charset="0"/>
                        </a:rPr>
                        <m:t>𝑤</m:t>
                      </m:r>
                      <m:r>
                        <a:rPr lang="es-MX" sz="2400" i="1">
                          <a:latin typeface="Cambria Math" panose="02040503050406030204" pitchFamily="18" charset="0"/>
                        </a:rPr>
                        <m:t>∗</m:t>
                      </m:r>
                      <m:sSub>
                        <m:sSubPr>
                          <m:ctrlPr>
                            <a:rPr lang="es-MX" sz="2400" i="1">
                              <a:latin typeface="Cambria Math" panose="02040503050406030204" pitchFamily="18" charset="0"/>
                            </a:rPr>
                          </m:ctrlPr>
                        </m:sSubPr>
                        <m:e>
                          <m:r>
                            <a:rPr lang="es-MX" sz="2400" i="1">
                              <a:latin typeface="Cambria Math" panose="02040503050406030204" pitchFamily="18" charset="0"/>
                            </a:rPr>
                            <m:t>𝐼</m:t>
                          </m:r>
                        </m:e>
                        <m:sub>
                          <m:r>
                            <a:rPr lang="es-MX" sz="2400" i="1">
                              <a:latin typeface="Cambria Math" panose="02040503050406030204" pitchFamily="18" charset="0"/>
                            </a:rPr>
                            <m:t>𝑡</m:t>
                          </m:r>
                        </m:sub>
                      </m:sSub>
                      <m:r>
                        <a:rPr lang="es-MX" sz="2400" i="1">
                          <a:latin typeface="Cambria Math" panose="02040503050406030204" pitchFamily="18" charset="0"/>
                        </a:rPr>
                        <m:t>−</m:t>
                      </m:r>
                      <m:r>
                        <a:rPr lang="es-MX" sz="2400" i="1">
                          <a:latin typeface="Cambria Math" panose="02040503050406030204" pitchFamily="18" charset="0"/>
                        </a:rPr>
                        <m:t>𝑤</m:t>
                      </m:r>
                      <m:r>
                        <a:rPr lang="es-MX" sz="2400" i="1">
                          <a:latin typeface="Cambria Math" panose="02040503050406030204" pitchFamily="18" charset="0"/>
                          <a:ea typeface="Cambria Math" panose="02040503050406030204" pitchFamily="18" charset="0"/>
                        </a:rPr>
                        <m:t>∗</m:t>
                      </m:r>
                      <m:sSub>
                        <m:sSubPr>
                          <m:ctrlPr>
                            <a:rPr lang="es-MX" sz="2400" i="1">
                              <a:latin typeface="Cambria Math" panose="02040503050406030204" pitchFamily="18" charset="0"/>
                            </a:rPr>
                          </m:ctrlPr>
                        </m:sSubPr>
                        <m:e>
                          <m:r>
                            <a:rPr lang="es-MX" sz="2400" i="1">
                              <a:latin typeface="Cambria Math" panose="02040503050406030204" pitchFamily="18" charset="0"/>
                            </a:rPr>
                            <m:t>𝐼</m:t>
                          </m:r>
                        </m:e>
                        <m:sub>
                          <m:r>
                            <a:rPr lang="es-MX" sz="2400" i="1">
                              <a:latin typeface="Cambria Math" panose="02040503050406030204" pitchFamily="18" charset="0"/>
                            </a:rPr>
                            <m:t>𝑡</m:t>
                          </m:r>
                          <m:r>
                            <a:rPr lang="es-MX" sz="2400" i="1">
                              <a:latin typeface="Cambria Math" panose="02040503050406030204" pitchFamily="18" charset="0"/>
                            </a:rPr>
                            <m:t>−1</m:t>
                          </m:r>
                        </m:sub>
                      </m:sSub>
                      <m:r>
                        <a:rPr lang="es-MX" sz="2400" i="1">
                          <a:latin typeface="Cambria Math" panose="02040503050406030204" pitchFamily="18" charset="0"/>
                        </a:rPr>
                        <m:t>+</m:t>
                      </m:r>
                      <m:sSub>
                        <m:sSubPr>
                          <m:ctrlPr>
                            <a:rPr lang="es-MX" sz="2400" i="1">
                              <a:latin typeface="Cambria Math" panose="02040503050406030204" pitchFamily="18" charset="0"/>
                            </a:rPr>
                          </m:ctrlPr>
                        </m:sSubPr>
                        <m:e>
                          <m:r>
                            <a:rPr lang="es-MX" sz="2400" i="1">
                              <a:latin typeface="Cambria Math" panose="02040503050406030204" pitchFamily="18" charset="0"/>
                            </a:rPr>
                            <m:t>𝑎</m:t>
                          </m:r>
                        </m:e>
                        <m:sub>
                          <m:r>
                            <a:rPr lang="es-MX" sz="2400" i="1">
                              <a:latin typeface="Cambria Math" panose="02040503050406030204" pitchFamily="18" charset="0"/>
                            </a:rPr>
                            <m:t>𝑡</m:t>
                          </m:r>
                        </m:sub>
                      </m:sSub>
                    </m:oMath>
                  </m:oMathPara>
                </a14:m>
                <a:endParaRPr lang="es-CR" sz="2400" dirty="0"/>
              </a:p>
            </p:txBody>
          </p:sp>
        </mc:Choice>
        <mc:Fallback xmlns="">
          <p:sp>
            <p:nvSpPr>
              <p:cNvPr id="7" name="TextBox 4"/>
              <p:cNvSpPr txBox="1">
                <a:spLocks noRot="1" noChangeAspect="1" noMove="1" noResize="1" noEditPoints="1" noAdjustHandles="1" noChangeArrowheads="1" noChangeShapeType="1" noTextEdit="1"/>
              </p:cNvSpPr>
              <p:nvPr/>
            </p:nvSpPr>
            <p:spPr>
              <a:xfrm>
                <a:off x="7283468" y="3429000"/>
                <a:ext cx="3963318" cy="461665"/>
              </a:xfrm>
              <a:prstGeom prst="rect">
                <a:avLst/>
              </a:prstGeom>
              <a:blipFill>
                <a:blip r:embed="rId4"/>
                <a:stretch>
                  <a:fillRect b="-1333"/>
                </a:stretch>
              </a:blipFill>
            </p:spPr>
            <p:txBody>
              <a:bodyPr/>
              <a:lstStyle/>
              <a:p>
                <a:r>
                  <a:rPr lang="en-US">
                    <a:noFill/>
                  </a:rPr>
                  <a:t> </a:t>
                </a:r>
              </a:p>
            </p:txBody>
          </p:sp>
        </mc:Fallback>
      </mc:AlternateContent>
      <p:sp>
        <p:nvSpPr>
          <p:cNvPr id="10" name="Rectangle 6">
            <a:extLst>
              <a:ext uri="{FF2B5EF4-FFF2-40B4-BE49-F238E27FC236}">
                <a16:creationId xmlns:a16="http://schemas.microsoft.com/office/drawing/2014/main" id="{45EEABD0-8923-4F7D-9824-03F48A0E443F}"/>
              </a:ext>
            </a:extLst>
          </p:cNvPr>
          <p:cNvSpPr>
            <a:spLocks/>
          </p:cNvSpPr>
          <p:nvPr/>
        </p:nvSpPr>
        <p:spPr bwMode="auto">
          <a:xfrm>
            <a:off x="213064" y="54271"/>
            <a:ext cx="11425561" cy="1172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fontAlgn="base">
              <a:lnSpc>
                <a:spcPct val="90000"/>
              </a:lnSpc>
              <a:spcBef>
                <a:spcPct val="0"/>
              </a:spcBef>
              <a:spcAft>
                <a:spcPct val="0"/>
              </a:spcAft>
            </a:pPr>
            <a:r>
              <a:rPr lang="es-ES_tradnl" sz="4400" dirty="0">
                <a:latin typeface="+mj-lt"/>
                <a:ea typeface="+mj-ea"/>
                <a:cs typeface="+mj-cs"/>
              </a:rPr>
              <a:t>Modelos ARIMA con variables de intervención: identificación a posterior </a:t>
            </a:r>
            <a:endParaRPr lang="en-US" sz="4400" dirty="0">
              <a:latin typeface="+mj-lt"/>
              <a:ea typeface="+mj-ea"/>
              <a:cs typeface="+mj-cs"/>
            </a:endParaRPr>
          </a:p>
        </p:txBody>
      </p:sp>
    </p:spTree>
    <p:extLst>
      <p:ext uri="{BB962C8B-B14F-4D97-AF65-F5344CB8AC3E}">
        <p14:creationId xmlns:p14="http://schemas.microsoft.com/office/powerpoint/2010/main" val="227408504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2567609" y="3180370"/>
            <a:ext cx="6958169" cy="3312368"/>
          </a:xfrm>
          <a:prstGeom prst="rect">
            <a:avLst/>
          </a:prstGeom>
        </p:spPr>
      </p:pic>
      <p:sp>
        <p:nvSpPr>
          <p:cNvPr id="8" name="Rectangle 6">
            <a:extLst>
              <a:ext uri="{FF2B5EF4-FFF2-40B4-BE49-F238E27FC236}">
                <a16:creationId xmlns:a16="http://schemas.microsoft.com/office/drawing/2014/main" id="{26D7FBBD-DE0C-490F-A7C6-3A329CBFE798}"/>
              </a:ext>
            </a:extLst>
          </p:cNvPr>
          <p:cNvSpPr>
            <a:spLocks/>
          </p:cNvSpPr>
          <p:nvPr/>
        </p:nvSpPr>
        <p:spPr bwMode="auto">
          <a:xfrm>
            <a:off x="213064" y="54271"/>
            <a:ext cx="11425561" cy="1172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fontAlgn="base">
              <a:lnSpc>
                <a:spcPct val="90000"/>
              </a:lnSpc>
              <a:spcBef>
                <a:spcPct val="0"/>
              </a:spcBef>
              <a:spcAft>
                <a:spcPct val="0"/>
              </a:spcAft>
            </a:pPr>
            <a:r>
              <a:rPr lang="es-ES_tradnl" sz="4400" dirty="0">
                <a:latin typeface="+mj-lt"/>
                <a:ea typeface="+mj-ea"/>
                <a:cs typeface="+mj-cs"/>
              </a:rPr>
              <a:t>Modelos ARIMA con variables de intervención: identificación a posterior </a:t>
            </a:r>
            <a:endParaRPr lang="en-US" sz="4400" dirty="0">
              <a:latin typeface="+mj-lt"/>
              <a:ea typeface="+mj-ea"/>
              <a:cs typeface="+mj-cs"/>
            </a:endParaRPr>
          </a:p>
        </p:txBody>
      </p:sp>
      <p:sp>
        <p:nvSpPr>
          <p:cNvPr id="6" name="Título 1"/>
          <p:cNvSpPr>
            <a:spLocks noGrp="1"/>
          </p:cNvSpPr>
          <p:nvPr>
            <p:ph type="title"/>
          </p:nvPr>
        </p:nvSpPr>
        <p:spPr>
          <a:xfrm>
            <a:off x="393469" y="1643922"/>
            <a:ext cx="7543800" cy="7661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defTabSz="457200" fontAlgn="base">
              <a:spcAft>
                <a:spcPct val="0"/>
              </a:spcAft>
            </a:pPr>
            <a:r>
              <a:rPr lang="es-MX" sz="3200" b="1" dirty="0"/>
              <a:t>Ejemplo de una intervención tipo AO en </a:t>
            </a:r>
            <a:r>
              <a:rPr lang="es-MX" sz="3200" b="1" dirty="0" err="1"/>
              <a:t>Y</a:t>
            </a:r>
            <a:r>
              <a:rPr lang="es-MX" sz="3200" b="1" baseline="-25000" dirty="0" err="1"/>
              <a:t>t</a:t>
            </a:r>
            <a:endParaRPr lang="en-US" sz="3200" b="1" baseline="-25000" dirty="0"/>
          </a:p>
        </p:txBody>
      </p:sp>
    </p:spTree>
    <p:extLst>
      <p:ext uri="{BB962C8B-B14F-4D97-AF65-F5344CB8AC3E}">
        <p14:creationId xmlns:p14="http://schemas.microsoft.com/office/powerpoint/2010/main" val="223349399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rot="-60000">
            <a:off x="253871" y="2390197"/>
            <a:ext cx="5128185" cy="3275968"/>
          </a:xfrm>
          <a:prstGeom prst="rect">
            <a:avLst/>
          </a:prstGeom>
        </p:spPr>
      </p:pic>
      <p:sp>
        <p:nvSpPr>
          <p:cNvPr id="7" name="Título 1"/>
          <p:cNvSpPr>
            <a:spLocks noGrp="1"/>
          </p:cNvSpPr>
          <p:nvPr>
            <p:ph type="title"/>
          </p:nvPr>
        </p:nvSpPr>
        <p:spPr>
          <a:xfrm>
            <a:off x="374071" y="1503892"/>
            <a:ext cx="11443855" cy="104745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defTabSz="457200" fontAlgn="base">
              <a:spcAft>
                <a:spcPct val="0"/>
              </a:spcAft>
            </a:pPr>
            <a:r>
              <a:rPr lang="es-MX" sz="3200" b="1" dirty="0"/>
              <a:t>Ejemplo del “</a:t>
            </a:r>
            <a:r>
              <a:rPr lang="es-MX" sz="3200" b="1" dirty="0" err="1"/>
              <a:t>f</a:t>
            </a:r>
            <a:r>
              <a:rPr lang="es-MX" sz="3200" b="1" i="1" dirty="0" err="1"/>
              <a:t>ootprint</a:t>
            </a:r>
            <a:r>
              <a:rPr lang="es-MX" sz="3200" b="1" dirty="0"/>
              <a:t>” de una intervención tipo AO en los residuos e</a:t>
            </a:r>
            <a:r>
              <a:rPr lang="es-MX" sz="3200" b="1" baseline="-25000" dirty="0"/>
              <a:t>t</a:t>
            </a:r>
            <a:endParaRPr lang="en-US" sz="3200" b="1" dirty="0"/>
          </a:p>
        </p:txBody>
      </p:sp>
      <p:pic>
        <p:nvPicPr>
          <p:cNvPr id="6" name="Marcador de contenido 5"/>
          <p:cNvPicPr>
            <a:picLocks noGrp="1" noChangeAspect="1"/>
          </p:cNvPicPr>
          <p:nvPr>
            <p:ph idx="1"/>
          </p:nvPr>
        </p:nvPicPr>
        <p:blipFill>
          <a:blip r:embed="rId3"/>
          <a:stretch>
            <a:fillRect/>
          </a:stretch>
        </p:blipFill>
        <p:spPr>
          <a:xfrm rot="-60000">
            <a:off x="6820859" y="3182985"/>
            <a:ext cx="4787933" cy="3460528"/>
          </a:xfrm>
          <a:prstGeom prst="rect">
            <a:avLst/>
          </a:prstGeom>
        </p:spPr>
      </p:pic>
      <p:sp>
        <p:nvSpPr>
          <p:cNvPr id="8" name="Rectangle 6">
            <a:extLst>
              <a:ext uri="{FF2B5EF4-FFF2-40B4-BE49-F238E27FC236}">
                <a16:creationId xmlns:a16="http://schemas.microsoft.com/office/drawing/2014/main" id="{26D7FBBD-DE0C-490F-A7C6-3A329CBFE798}"/>
              </a:ext>
            </a:extLst>
          </p:cNvPr>
          <p:cNvSpPr>
            <a:spLocks/>
          </p:cNvSpPr>
          <p:nvPr/>
        </p:nvSpPr>
        <p:spPr bwMode="auto">
          <a:xfrm>
            <a:off x="213064" y="54271"/>
            <a:ext cx="11425561" cy="1172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fontAlgn="base">
              <a:lnSpc>
                <a:spcPct val="90000"/>
              </a:lnSpc>
              <a:spcBef>
                <a:spcPct val="0"/>
              </a:spcBef>
              <a:spcAft>
                <a:spcPct val="0"/>
              </a:spcAft>
            </a:pPr>
            <a:r>
              <a:rPr lang="es-ES_tradnl" sz="4400" dirty="0">
                <a:latin typeface="+mj-lt"/>
                <a:ea typeface="+mj-ea"/>
                <a:cs typeface="+mj-cs"/>
              </a:rPr>
              <a:t>Modelos ARIMA con variables de intervención: identificación a posterior </a:t>
            </a:r>
            <a:endParaRPr lang="en-US" sz="4400" dirty="0">
              <a:latin typeface="+mj-lt"/>
              <a:ea typeface="+mj-ea"/>
              <a:cs typeface="+mj-cs"/>
            </a:endParaRPr>
          </a:p>
        </p:txBody>
      </p:sp>
    </p:spTree>
    <p:extLst>
      <p:ext uri="{BB962C8B-B14F-4D97-AF65-F5344CB8AC3E}">
        <p14:creationId xmlns:p14="http://schemas.microsoft.com/office/powerpoint/2010/main" val="196381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505455" y="2425360"/>
            <a:ext cx="8802327" cy="4285459"/>
          </a:xfrm>
          <a:prstGeom prst="rect">
            <a:avLst/>
          </a:prstGeom>
        </p:spPr>
      </p:pic>
      <p:sp>
        <p:nvSpPr>
          <p:cNvPr id="6" name="Título 1"/>
          <p:cNvSpPr>
            <a:spLocks noGrp="1"/>
          </p:cNvSpPr>
          <p:nvPr>
            <p:ph type="title"/>
          </p:nvPr>
        </p:nvSpPr>
        <p:spPr>
          <a:xfrm>
            <a:off x="2306343" y="1454697"/>
            <a:ext cx="7543800" cy="1044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defTabSz="457200" fontAlgn="base">
              <a:spcAft>
                <a:spcPct val="0"/>
              </a:spcAft>
            </a:pPr>
            <a:r>
              <a:rPr lang="es-MX" sz="3200" b="1" dirty="0"/>
              <a:t>Ejemplo de una intervención tipo LS en </a:t>
            </a:r>
            <a:r>
              <a:rPr lang="es-MX" sz="3200" b="1" dirty="0" err="1"/>
              <a:t>Y</a:t>
            </a:r>
            <a:r>
              <a:rPr lang="es-MX" sz="3200" b="1" baseline="-25000" dirty="0" err="1"/>
              <a:t>t</a:t>
            </a:r>
            <a:endParaRPr lang="en-US" sz="3200" b="1" baseline="-25000" dirty="0"/>
          </a:p>
        </p:txBody>
      </p:sp>
      <p:sp>
        <p:nvSpPr>
          <p:cNvPr id="7" name="Rectangle 6">
            <a:extLst>
              <a:ext uri="{FF2B5EF4-FFF2-40B4-BE49-F238E27FC236}">
                <a16:creationId xmlns:a16="http://schemas.microsoft.com/office/drawing/2014/main" id="{45EEABD0-8923-4F7D-9824-03F48A0E443F}"/>
              </a:ext>
            </a:extLst>
          </p:cNvPr>
          <p:cNvSpPr>
            <a:spLocks/>
          </p:cNvSpPr>
          <p:nvPr/>
        </p:nvSpPr>
        <p:spPr bwMode="auto">
          <a:xfrm>
            <a:off x="365463" y="40416"/>
            <a:ext cx="11425561" cy="1172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fontAlgn="base">
              <a:lnSpc>
                <a:spcPct val="90000"/>
              </a:lnSpc>
              <a:spcBef>
                <a:spcPct val="0"/>
              </a:spcBef>
              <a:spcAft>
                <a:spcPct val="0"/>
              </a:spcAft>
            </a:pPr>
            <a:r>
              <a:rPr lang="es-ES_tradnl" sz="4400" dirty="0">
                <a:latin typeface="+mj-lt"/>
                <a:ea typeface="+mj-ea"/>
                <a:cs typeface="+mj-cs"/>
              </a:rPr>
              <a:t>Modelos ARIMA con variables de intervención: identificación a posterior </a:t>
            </a:r>
            <a:endParaRPr lang="en-US" sz="4400" dirty="0">
              <a:latin typeface="+mj-lt"/>
              <a:ea typeface="+mj-ea"/>
              <a:cs typeface="+mj-cs"/>
            </a:endParaRPr>
          </a:p>
        </p:txBody>
      </p:sp>
    </p:spTree>
    <p:extLst>
      <p:ext uri="{BB962C8B-B14F-4D97-AF65-F5344CB8AC3E}">
        <p14:creationId xmlns:p14="http://schemas.microsoft.com/office/powerpoint/2010/main" val="2016296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45EEABD0-8923-4F7D-9824-03F48A0E443F}"/>
              </a:ext>
            </a:extLst>
          </p:cNvPr>
          <p:cNvSpPr>
            <a:spLocks/>
          </p:cNvSpPr>
          <p:nvPr/>
        </p:nvSpPr>
        <p:spPr bwMode="auto">
          <a:xfrm>
            <a:off x="159391" y="40416"/>
            <a:ext cx="11903978" cy="1172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fontAlgn="base">
              <a:lnSpc>
                <a:spcPct val="90000"/>
              </a:lnSpc>
              <a:spcBef>
                <a:spcPct val="0"/>
              </a:spcBef>
              <a:spcAft>
                <a:spcPct val="0"/>
              </a:spcAft>
            </a:pPr>
            <a:r>
              <a:rPr lang="es-ES_tradnl" sz="4400" dirty="0">
                <a:latin typeface="+mj-lt"/>
                <a:ea typeface="+mj-ea"/>
                <a:cs typeface="+mj-cs"/>
              </a:rPr>
              <a:t>Modelos ARIMA con variables de intervención: identificación a posterior </a:t>
            </a:r>
            <a:endParaRPr lang="en-US" sz="4400" dirty="0">
              <a:latin typeface="+mj-lt"/>
              <a:ea typeface="+mj-ea"/>
              <a:cs typeface="+mj-cs"/>
            </a:endParaRPr>
          </a:p>
        </p:txBody>
      </p:sp>
      <p:sp>
        <p:nvSpPr>
          <p:cNvPr id="5" name="Título 1"/>
          <p:cNvSpPr>
            <a:spLocks noGrp="1"/>
          </p:cNvSpPr>
          <p:nvPr>
            <p:ph type="title"/>
          </p:nvPr>
        </p:nvSpPr>
        <p:spPr>
          <a:xfrm>
            <a:off x="585324" y="1426929"/>
            <a:ext cx="11296308" cy="678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defTabSz="457200" fontAlgn="base">
              <a:spcAft>
                <a:spcPct val="0"/>
              </a:spcAft>
            </a:pPr>
            <a:r>
              <a:rPr lang="es-MX" sz="3200" b="1" dirty="0"/>
              <a:t>Ejemplo del “</a:t>
            </a:r>
            <a:r>
              <a:rPr lang="es-MX" sz="3200" b="1" dirty="0" err="1"/>
              <a:t>footprint</a:t>
            </a:r>
            <a:r>
              <a:rPr lang="es-MX" sz="3200" b="1" dirty="0"/>
              <a:t>” de una intervención tipo LS en los residuos</a:t>
            </a:r>
            <a:endParaRPr lang="en-US" sz="3200" b="1" dirty="0"/>
          </a:p>
        </p:txBody>
      </p:sp>
      <p:pic>
        <p:nvPicPr>
          <p:cNvPr id="6" name="Imagen 4"/>
          <p:cNvPicPr>
            <a:picLocks noChangeAspect="1"/>
          </p:cNvPicPr>
          <p:nvPr/>
        </p:nvPicPr>
        <p:blipFill>
          <a:blip r:embed="rId2"/>
          <a:stretch>
            <a:fillRect/>
          </a:stretch>
        </p:blipFill>
        <p:spPr>
          <a:xfrm>
            <a:off x="365463" y="2543107"/>
            <a:ext cx="5712780" cy="2843779"/>
          </a:xfrm>
          <a:prstGeom prst="rect">
            <a:avLst/>
          </a:prstGeom>
        </p:spPr>
      </p:pic>
      <p:pic>
        <p:nvPicPr>
          <p:cNvPr id="7" name="Imagen 5"/>
          <p:cNvPicPr>
            <a:picLocks noChangeAspect="1"/>
          </p:cNvPicPr>
          <p:nvPr/>
        </p:nvPicPr>
        <p:blipFill>
          <a:blip r:embed="rId3"/>
          <a:stretch>
            <a:fillRect/>
          </a:stretch>
        </p:blipFill>
        <p:spPr>
          <a:xfrm>
            <a:off x="6943509" y="4066616"/>
            <a:ext cx="4847515" cy="2640539"/>
          </a:xfrm>
          <a:prstGeom prst="rect">
            <a:avLst/>
          </a:prstGeom>
        </p:spPr>
      </p:pic>
    </p:spTree>
    <p:extLst>
      <p:ext uri="{BB962C8B-B14F-4D97-AF65-F5344CB8AC3E}">
        <p14:creationId xmlns:p14="http://schemas.microsoft.com/office/powerpoint/2010/main" val="6115054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0B3A63-97DC-44E5-AB56-F7A9B5DC1DA2}"/>
              </a:ext>
            </a:extLst>
          </p:cNvPr>
          <p:cNvSpPr>
            <a:spLocks noGrp="1"/>
          </p:cNvSpPr>
          <p:nvPr>
            <p:ph idx="1"/>
          </p:nvPr>
        </p:nvSpPr>
        <p:spPr>
          <a:xfrm>
            <a:off x="167080" y="1473287"/>
            <a:ext cx="11820788" cy="749795"/>
          </a:xfrm>
        </p:spPr>
        <p:txBody>
          <a:bodyPr>
            <a:normAutofit lnSpcReduction="10000"/>
          </a:bodyPr>
          <a:lstStyle/>
          <a:p>
            <a:pPr marL="0" indent="0">
              <a:buNone/>
            </a:pPr>
            <a:r>
              <a:rPr lang="es-CR" sz="2400" dirty="0"/>
              <a:t>Veamos dos aplicaciones. Una con una única intervención y otra con más intervenciones en la modelización del presente caso.</a:t>
            </a:r>
            <a:endParaRPr lang="en-US" sz="2400" dirty="0"/>
          </a:p>
        </p:txBody>
      </p:sp>
      <p:sp>
        <p:nvSpPr>
          <p:cNvPr id="4" name="Rectangle 6">
            <a:extLst>
              <a:ext uri="{FF2B5EF4-FFF2-40B4-BE49-F238E27FC236}">
                <a16:creationId xmlns:a16="http://schemas.microsoft.com/office/drawing/2014/main" id="{93433A45-A299-4844-AAC8-6CEDA9B4F723}"/>
              </a:ext>
            </a:extLst>
          </p:cNvPr>
          <p:cNvSpPr>
            <a:spLocks/>
          </p:cNvSpPr>
          <p:nvPr/>
        </p:nvSpPr>
        <p:spPr bwMode="auto">
          <a:xfrm>
            <a:off x="83890" y="40416"/>
            <a:ext cx="12029813" cy="1172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fontAlgn="base">
              <a:lnSpc>
                <a:spcPct val="90000"/>
              </a:lnSpc>
              <a:spcBef>
                <a:spcPct val="0"/>
              </a:spcBef>
              <a:spcAft>
                <a:spcPct val="0"/>
              </a:spcAft>
            </a:pPr>
            <a:r>
              <a:rPr lang="es-ES_tradnl" sz="4400" dirty="0">
                <a:latin typeface="+mj-lt"/>
                <a:ea typeface="+mj-ea"/>
                <a:cs typeface="+mj-cs"/>
              </a:rPr>
              <a:t>Modelos ARIMA con variables de intervención: aplicación</a:t>
            </a:r>
            <a:endParaRPr lang="en-US" sz="4400" dirty="0">
              <a:latin typeface="+mj-lt"/>
              <a:ea typeface="+mj-ea"/>
              <a:cs typeface="+mj-cs"/>
            </a:endParaRPr>
          </a:p>
        </p:txBody>
      </p:sp>
      <p:pic>
        <p:nvPicPr>
          <p:cNvPr id="1026" name="Picture 2" descr="Resultado de imagen para aplicaciÃ³n">
            <a:extLst>
              <a:ext uri="{FF2B5EF4-FFF2-40B4-BE49-F238E27FC236}">
                <a16:creationId xmlns:a16="http://schemas.microsoft.com/office/drawing/2014/main" id="{A5CA7986-19FF-454D-BEEA-1181CE5A9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40" y="2799558"/>
            <a:ext cx="4782425" cy="36707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a:extLst>
              <a:ext uri="{FF2B5EF4-FFF2-40B4-BE49-F238E27FC236}">
                <a16:creationId xmlns:a16="http://schemas.microsoft.com/office/drawing/2014/main" id="{D2147B5B-534A-4B93-B291-FB16C93B2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437" y="2374529"/>
            <a:ext cx="401955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86913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81B997-C6E0-4FC4-98D8-1B991C17967E}"/>
              </a:ext>
            </a:extLst>
          </p:cNvPr>
          <p:cNvSpPr>
            <a:spLocks noGrp="1"/>
          </p:cNvSpPr>
          <p:nvPr>
            <p:ph type="title"/>
          </p:nvPr>
        </p:nvSpPr>
        <p:spPr>
          <a:xfrm>
            <a:off x="838200" y="79899"/>
            <a:ext cx="10515600" cy="784167"/>
          </a:xfrm>
        </p:spPr>
        <p:txBody>
          <a:bodyPr/>
          <a:lstStyle/>
          <a:p>
            <a:pPr algn="ctr"/>
            <a:r>
              <a:rPr lang="es-CR" dirty="0"/>
              <a:t>Preámbulo</a:t>
            </a:r>
            <a:endParaRPr lang="en-US" dirty="0"/>
          </a:p>
        </p:txBody>
      </p:sp>
      <p:sp>
        <p:nvSpPr>
          <p:cNvPr id="5" name="Content Placeholder 2">
            <a:extLst>
              <a:ext uri="{FF2B5EF4-FFF2-40B4-BE49-F238E27FC236}">
                <a16:creationId xmlns:a16="http://schemas.microsoft.com/office/drawing/2014/main" id="{D4F50D8C-51E2-43AC-9A49-B68D00D608EE}"/>
              </a:ext>
            </a:extLst>
          </p:cNvPr>
          <p:cNvSpPr>
            <a:spLocks noGrp="1"/>
          </p:cNvSpPr>
          <p:nvPr>
            <p:ph idx="1"/>
          </p:nvPr>
        </p:nvSpPr>
        <p:spPr>
          <a:xfrm>
            <a:off x="75500" y="947956"/>
            <a:ext cx="9915787" cy="5830145"/>
          </a:xfrm>
        </p:spPr>
        <p:txBody>
          <a:bodyPr>
            <a:normAutofit/>
          </a:bodyPr>
          <a:lstStyle/>
          <a:p>
            <a:pPr algn="just"/>
            <a:r>
              <a:rPr lang="es-CR" sz="2400" dirty="0"/>
              <a:t>En dónde es que podríamos encontrarnos con un posible análisis de intervención:</a:t>
            </a:r>
          </a:p>
          <a:p>
            <a:pPr marL="0" indent="0" algn="just">
              <a:buNone/>
            </a:pPr>
            <a:endParaRPr lang="es-CR" sz="2400" dirty="0"/>
          </a:p>
          <a:p>
            <a:pPr marL="457200" indent="-457200" algn="just">
              <a:buFont typeface="+mj-lt"/>
              <a:buAutoNum type="arabicPeriod"/>
            </a:pPr>
            <a:r>
              <a:rPr lang="es-CR" sz="2400" dirty="0"/>
              <a:t>Cambio de política económica.</a:t>
            </a:r>
          </a:p>
          <a:p>
            <a:pPr marL="457200" indent="-457200" algn="just">
              <a:buFont typeface="+mj-lt"/>
              <a:buAutoNum type="arabicPeriod"/>
            </a:pPr>
            <a:r>
              <a:rPr lang="es-CR" sz="2400" dirty="0"/>
              <a:t>Perdida repentina de la clientela.</a:t>
            </a:r>
          </a:p>
          <a:p>
            <a:pPr marL="457200" indent="-457200" algn="just">
              <a:buFont typeface="+mj-lt"/>
              <a:buAutoNum type="arabicPeriod"/>
            </a:pPr>
            <a:r>
              <a:rPr lang="es-CR" sz="2400" dirty="0"/>
              <a:t>Modificaciones estructurales de la empresa.</a:t>
            </a:r>
          </a:p>
          <a:p>
            <a:pPr marL="457200" indent="-457200" algn="just">
              <a:buFont typeface="+mj-lt"/>
              <a:buAutoNum type="arabicPeriod"/>
            </a:pPr>
            <a:r>
              <a:rPr lang="es-CR" sz="2400" dirty="0"/>
              <a:t>Desastre natural en perdidas de cultivos.</a:t>
            </a:r>
          </a:p>
          <a:p>
            <a:pPr marL="457200" indent="-457200" algn="just">
              <a:buFont typeface="+mj-lt"/>
              <a:buAutoNum type="arabicPeriod"/>
            </a:pPr>
            <a:r>
              <a:rPr lang="es-CR" sz="2400" dirty="0"/>
              <a:t>Reforma asignativa en los salarios.</a:t>
            </a:r>
          </a:p>
          <a:p>
            <a:pPr marL="457200" indent="-457200" algn="just">
              <a:buFont typeface="+mj-lt"/>
              <a:buAutoNum type="arabicPeriod"/>
            </a:pPr>
            <a:r>
              <a:rPr lang="es-CR" sz="2400" dirty="0"/>
              <a:t>Cambio de gobierno.</a:t>
            </a:r>
          </a:p>
          <a:p>
            <a:pPr marL="457200" indent="-457200" algn="just">
              <a:buFont typeface="+mj-lt"/>
              <a:buAutoNum type="arabicPeriod"/>
            </a:pPr>
            <a:r>
              <a:rPr lang="es-CR" sz="2400" dirty="0"/>
              <a:t>Ley de control del gasto, etc., etc., etc.,</a:t>
            </a:r>
          </a:p>
          <a:p>
            <a:pPr marL="457200" indent="-457200" algn="just">
              <a:buFont typeface="+mj-lt"/>
              <a:buAutoNum type="arabicPeriod"/>
            </a:pPr>
            <a:endParaRPr lang="es-CR" sz="2400" dirty="0"/>
          </a:p>
          <a:p>
            <a:pPr algn="just"/>
            <a:r>
              <a:rPr lang="es-CR" sz="2400" dirty="0"/>
              <a:t>Cada uno de los ejemplos anteriores son casos donde el análisis de intervención se podría aplicar.</a:t>
            </a:r>
          </a:p>
          <a:p>
            <a:pPr marL="457200" indent="-457200" algn="just">
              <a:buFont typeface="+mj-lt"/>
              <a:buAutoNum type="arabicPeriod"/>
            </a:pPr>
            <a:endParaRPr lang="es-CR" sz="2400" dirty="0"/>
          </a:p>
          <a:p>
            <a:pPr algn="just"/>
            <a:endParaRPr lang="es-CR" sz="2400" dirty="0"/>
          </a:p>
          <a:p>
            <a:pPr algn="just"/>
            <a:endParaRPr lang="es-CR" sz="2400" dirty="0"/>
          </a:p>
          <a:p>
            <a:pPr algn="just"/>
            <a:endParaRPr lang="es-CR" sz="2400" dirty="0"/>
          </a:p>
          <a:p>
            <a:endParaRPr lang="en-US" sz="2000" dirty="0"/>
          </a:p>
        </p:txBody>
      </p:sp>
      <p:pic>
        <p:nvPicPr>
          <p:cNvPr id="2050" name="Picture 2" descr="Image result for time series"/>
          <p:cNvPicPr>
            <a:picLocks noChangeAspect="1" noChangeArrowheads="1"/>
          </p:cNvPicPr>
          <p:nvPr/>
        </p:nvPicPr>
        <p:blipFill rotWithShape="1">
          <a:blip r:embed="rId2">
            <a:extLst>
              <a:ext uri="{28A0092B-C50C-407E-A947-70E740481C1C}">
                <a14:useLocalDpi xmlns:a14="http://schemas.microsoft.com/office/drawing/2010/main" val="0"/>
              </a:ext>
            </a:extLst>
          </a:blip>
          <a:srcRect l="4662" t="7942" r="7715" b="5813"/>
          <a:stretch/>
        </p:blipFill>
        <p:spPr bwMode="auto">
          <a:xfrm>
            <a:off x="7997781" y="1621451"/>
            <a:ext cx="2189407" cy="21549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17924" r="18862"/>
          <a:stretch/>
        </p:blipFill>
        <p:spPr bwMode="auto">
          <a:xfrm>
            <a:off x="9556123" y="3674688"/>
            <a:ext cx="2446987" cy="20322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ime series"/>
          <p:cNvPicPr>
            <a:picLocks noChangeAspect="1" noChangeArrowheads="1"/>
          </p:cNvPicPr>
          <p:nvPr/>
        </p:nvPicPr>
        <p:blipFill rotWithShape="1">
          <a:blip r:embed="rId4">
            <a:extLst>
              <a:ext uri="{28A0092B-C50C-407E-A947-70E740481C1C}">
                <a14:useLocalDpi xmlns:a14="http://schemas.microsoft.com/office/drawing/2010/main" val="0"/>
              </a:ext>
            </a:extLst>
          </a:blip>
          <a:srcRect l="23272" r="23774"/>
          <a:stretch/>
        </p:blipFill>
        <p:spPr bwMode="auto">
          <a:xfrm>
            <a:off x="6568225" y="3776434"/>
            <a:ext cx="1931832"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9451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2C37B0-502C-4143-ABA2-96A9C4E7FE6A}"/>
              </a:ext>
            </a:extLst>
          </p:cNvPr>
          <p:cNvSpPr>
            <a:spLocks noGrp="1"/>
          </p:cNvSpPr>
          <p:nvPr>
            <p:ph idx="1"/>
          </p:nvPr>
        </p:nvSpPr>
        <p:spPr>
          <a:xfrm>
            <a:off x="83889" y="1320443"/>
            <a:ext cx="11509695" cy="4351338"/>
          </a:xfrm>
        </p:spPr>
        <p:txBody>
          <a:bodyPr>
            <a:normAutofit/>
          </a:bodyPr>
          <a:lstStyle/>
          <a:p>
            <a:pPr marL="0" indent="0">
              <a:buNone/>
            </a:pPr>
            <a:r>
              <a:rPr lang="es-CR" sz="2400" dirty="0"/>
              <a:t>Taza de variación del género femenino</a:t>
            </a:r>
            <a:endParaRPr lang="en-US" sz="2400" dirty="0"/>
          </a:p>
        </p:txBody>
      </p:sp>
      <p:sp>
        <p:nvSpPr>
          <p:cNvPr id="4" name="Rectangle 6">
            <a:extLst>
              <a:ext uri="{FF2B5EF4-FFF2-40B4-BE49-F238E27FC236}">
                <a16:creationId xmlns:a16="http://schemas.microsoft.com/office/drawing/2014/main" id="{7D61D641-D2A6-4D7A-8055-A9B7D20B7543}"/>
              </a:ext>
            </a:extLst>
          </p:cNvPr>
          <p:cNvSpPr>
            <a:spLocks/>
          </p:cNvSpPr>
          <p:nvPr/>
        </p:nvSpPr>
        <p:spPr bwMode="auto">
          <a:xfrm>
            <a:off x="83890" y="40416"/>
            <a:ext cx="12029813" cy="1172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fontAlgn="base">
              <a:lnSpc>
                <a:spcPct val="90000"/>
              </a:lnSpc>
              <a:spcBef>
                <a:spcPct val="0"/>
              </a:spcBef>
              <a:spcAft>
                <a:spcPct val="0"/>
              </a:spcAft>
            </a:pPr>
            <a:r>
              <a:rPr lang="es-ES_tradnl" sz="4400" dirty="0">
                <a:latin typeface="+mj-lt"/>
                <a:ea typeface="+mj-ea"/>
                <a:cs typeface="+mj-cs"/>
              </a:rPr>
              <a:t>Modelos ARIMA con variables de intervención: aplicación</a:t>
            </a:r>
            <a:endParaRPr lang="en-US" sz="4400" dirty="0">
              <a:latin typeface="+mj-lt"/>
              <a:ea typeface="+mj-ea"/>
              <a:cs typeface="+mj-cs"/>
            </a:endParaRPr>
          </a:p>
        </p:txBody>
      </p:sp>
      <p:pic>
        <p:nvPicPr>
          <p:cNvPr id="5" name="Picture 4">
            <a:extLst>
              <a:ext uri="{FF2B5EF4-FFF2-40B4-BE49-F238E27FC236}">
                <a16:creationId xmlns:a16="http://schemas.microsoft.com/office/drawing/2014/main" id="{F3529F49-1C4F-471A-A74A-37531F1F5F93}"/>
              </a:ext>
            </a:extLst>
          </p:cNvPr>
          <p:cNvPicPr>
            <a:picLocks noChangeAspect="1"/>
          </p:cNvPicPr>
          <p:nvPr/>
        </p:nvPicPr>
        <p:blipFill>
          <a:blip r:embed="rId2"/>
          <a:stretch>
            <a:fillRect/>
          </a:stretch>
        </p:blipFill>
        <p:spPr>
          <a:xfrm>
            <a:off x="739929" y="1929466"/>
            <a:ext cx="5356071" cy="4017053"/>
          </a:xfrm>
          <a:prstGeom prst="rect">
            <a:avLst/>
          </a:prstGeom>
        </p:spPr>
      </p:pic>
      <p:pic>
        <p:nvPicPr>
          <p:cNvPr id="6" name="Picture 5">
            <a:extLst>
              <a:ext uri="{FF2B5EF4-FFF2-40B4-BE49-F238E27FC236}">
                <a16:creationId xmlns:a16="http://schemas.microsoft.com/office/drawing/2014/main" id="{2CF6F901-D87B-4A1A-A5F4-94D216B4656B}"/>
              </a:ext>
            </a:extLst>
          </p:cNvPr>
          <p:cNvPicPr>
            <a:picLocks noChangeAspect="1"/>
          </p:cNvPicPr>
          <p:nvPr/>
        </p:nvPicPr>
        <p:blipFill>
          <a:blip r:embed="rId3"/>
          <a:stretch>
            <a:fillRect/>
          </a:stretch>
        </p:blipFill>
        <p:spPr>
          <a:xfrm>
            <a:off x="6752040" y="1929466"/>
            <a:ext cx="5141693" cy="4097443"/>
          </a:xfrm>
          <a:prstGeom prst="rect">
            <a:avLst/>
          </a:prstGeom>
        </p:spPr>
      </p:pic>
    </p:spTree>
    <p:extLst>
      <p:ext uri="{BB962C8B-B14F-4D97-AF65-F5344CB8AC3E}">
        <p14:creationId xmlns:p14="http://schemas.microsoft.com/office/powerpoint/2010/main" val="56391114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4AFF6602-7362-4C79-A12E-915BD16C5EB4}"/>
              </a:ext>
            </a:extLst>
          </p:cNvPr>
          <p:cNvSpPr>
            <a:spLocks/>
          </p:cNvSpPr>
          <p:nvPr/>
        </p:nvSpPr>
        <p:spPr bwMode="auto">
          <a:xfrm>
            <a:off x="83890" y="40416"/>
            <a:ext cx="12029813" cy="1172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fontAlgn="base">
              <a:lnSpc>
                <a:spcPct val="90000"/>
              </a:lnSpc>
              <a:spcBef>
                <a:spcPct val="0"/>
              </a:spcBef>
              <a:spcAft>
                <a:spcPct val="0"/>
              </a:spcAft>
            </a:pPr>
            <a:r>
              <a:rPr lang="es-ES_tradnl" sz="4400" dirty="0">
                <a:latin typeface="+mj-lt"/>
                <a:ea typeface="+mj-ea"/>
                <a:cs typeface="+mj-cs"/>
              </a:rPr>
              <a:t>Modelos ARIMA con variables de intervención: aplicación</a:t>
            </a:r>
            <a:endParaRPr lang="en-US" sz="4400" dirty="0">
              <a:latin typeface="+mj-lt"/>
              <a:ea typeface="+mj-ea"/>
              <a:cs typeface="+mj-cs"/>
            </a:endParaRPr>
          </a:p>
        </p:txBody>
      </p:sp>
      <p:pic>
        <p:nvPicPr>
          <p:cNvPr id="6" name="Picture 5">
            <a:extLst>
              <a:ext uri="{FF2B5EF4-FFF2-40B4-BE49-F238E27FC236}">
                <a16:creationId xmlns:a16="http://schemas.microsoft.com/office/drawing/2014/main" id="{57356F70-E58F-496E-B52A-1B8421A9AB98}"/>
              </a:ext>
            </a:extLst>
          </p:cNvPr>
          <p:cNvPicPr>
            <a:picLocks noChangeAspect="1"/>
          </p:cNvPicPr>
          <p:nvPr/>
        </p:nvPicPr>
        <p:blipFill rotWithShape="1">
          <a:blip r:embed="rId2"/>
          <a:srcRect t="7561"/>
          <a:stretch/>
        </p:blipFill>
        <p:spPr>
          <a:xfrm>
            <a:off x="305368" y="1374066"/>
            <a:ext cx="5008227" cy="3472168"/>
          </a:xfrm>
          <a:prstGeom prst="rect">
            <a:avLst/>
          </a:prstGeom>
        </p:spPr>
      </p:pic>
      <p:pic>
        <p:nvPicPr>
          <p:cNvPr id="7" name="Picture 6">
            <a:extLst>
              <a:ext uri="{FF2B5EF4-FFF2-40B4-BE49-F238E27FC236}">
                <a16:creationId xmlns:a16="http://schemas.microsoft.com/office/drawing/2014/main" id="{899ED1D3-CAFF-41FD-847D-7CDEC945CB5B}"/>
              </a:ext>
            </a:extLst>
          </p:cNvPr>
          <p:cNvPicPr>
            <a:picLocks noChangeAspect="1"/>
          </p:cNvPicPr>
          <p:nvPr/>
        </p:nvPicPr>
        <p:blipFill>
          <a:blip r:embed="rId3"/>
          <a:stretch>
            <a:fillRect/>
          </a:stretch>
        </p:blipFill>
        <p:spPr>
          <a:xfrm>
            <a:off x="534667" y="5007353"/>
            <a:ext cx="11268075" cy="1695450"/>
          </a:xfrm>
          <a:prstGeom prst="rect">
            <a:avLst/>
          </a:prstGeom>
        </p:spPr>
      </p:pic>
      <p:pic>
        <p:nvPicPr>
          <p:cNvPr id="8" name="Picture 7">
            <a:extLst>
              <a:ext uri="{FF2B5EF4-FFF2-40B4-BE49-F238E27FC236}">
                <a16:creationId xmlns:a16="http://schemas.microsoft.com/office/drawing/2014/main" id="{F544B66F-2F07-48CF-83B1-16C40AC21273}"/>
              </a:ext>
            </a:extLst>
          </p:cNvPr>
          <p:cNvPicPr>
            <a:picLocks noChangeAspect="1"/>
          </p:cNvPicPr>
          <p:nvPr/>
        </p:nvPicPr>
        <p:blipFill>
          <a:blip r:embed="rId4"/>
          <a:stretch>
            <a:fillRect/>
          </a:stretch>
        </p:blipFill>
        <p:spPr>
          <a:xfrm>
            <a:off x="6878407" y="1374066"/>
            <a:ext cx="4539010" cy="3404257"/>
          </a:xfrm>
          <a:prstGeom prst="rect">
            <a:avLst/>
          </a:prstGeom>
        </p:spPr>
      </p:pic>
    </p:spTree>
    <p:extLst>
      <p:ext uri="{BB962C8B-B14F-4D97-AF65-F5344CB8AC3E}">
        <p14:creationId xmlns:p14="http://schemas.microsoft.com/office/powerpoint/2010/main" val="216327503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20F3239B-F7B0-4FFC-850C-EA874BD5B959}"/>
              </a:ext>
            </a:extLst>
          </p:cNvPr>
          <p:cNvSpPr>
            <a:spLocks/>
          </p:cNvSpPr>
          <p:nvPr/>
        </p:nvSpPr>
        <p:spPr bwMode="auto">
          <a:xfrm>
            <a:off x="83890" y="40416"/>
            <a:ext cx="12029813" cy="1172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fontAlgn="base">
              <a:lnSpc>
                <a:spcPct val="90000"/>
              </a:lnSpc>
              <a:spcBef>
                <a:spcPct val="0"/>
              </a:spcBef>
              <a:spcAft>
                <a:spcPct val="0"/>
              </a:spcAft>
            </a:pPr>
            <a:r>
              <a:rPr lang="es-ES_tradnl" sz="4400" dirty="0">
                <a:latin typeface="+mj-lt"/>
                <a:ea typeface="+mj-ea"/>
                <a:cs typeface="+mj-cs"/>
              </a:rPr>
              <a:t>Modelos ARIMA con variables de intervención: aplicación</a:t>
            </a:r>
            <a:endParaRPr lang="en-US" sz="4400" dirty="0">
              <a:latin typeface="+mj-lt"/>
              <a:ea typeface="+mj-ea"/>
              <a:cs typeface="+mj-cs"/>
            </a:endParaRPr>
          </a:p>
        </p:txBody>
      </p:sp>
      <p:sp>
        <p:nvSpPr>
          <p:cNvPr id="5" name="Content Placeholder 2">
            <a:extLst>
              <a:ext uri="{FF2B5EF4-FFF2-40B4-BE49-F238E27FC236}">
                <a16:creationId xmlns:a16="http://schemas.microsoft.com/office/drawing/2014/main" id="{EF9BAD47-41AE-41DA-BCBC-AFCC022D89FA}"/>
              </a:ext>
            </a:extLst>
          </p:cNvPr>
          <p:cNvSpPr>
            <a:spLocks noGrp="1"/>
          </p:cNvSpPr>
          <p:nvPr>
            <p:ph idx="1"/>
          </p:nvPr>
        </p:nvSpPr>
        <p:spPr>
          <a:xfrm>
            <a:off x="83890" y="1320443"/>
            <a:ext cx="11887200" cy="4351338"/>
          </a:xfrm>
        </p:spPr>
        <p:txBody>
          <a:bodyPr>
            <a:normAutofit/>
          </a:bodyPr>
          <a:lstStyle/>
          <a:p>
            <a:pPr marL="0" indent="0">
              <a:buNone/>
            </a:pPr>
            <a:r>
              <a:rPr lang="es-CR" sz="2400" dirty="0"/>
              <a:t>Total de personas </a:t>
            </a:r>
            <a:endParaRPr lang="en-US" sz="2400" dirty="0"/>
          </a:p>
        </p:txBody>
      </p:sp>
      <p:pic>
        <p:nvPicPr>
          <p:cNvPr id="6" name="Picture 5">
            <a:extLst>
              <a:ext uri="{FF2B5EF4-FFF2-40B4-BE49-F238E27FC236}">
                <a16:creationId xmlns:a16="http://schemas.microsoft.com/office/drawing/2014/main" id="{B33A623A-516B-4AFB-A0B0-86FBE1311C57}"/>
              </a:ext>
            </a:extLst>
          </p:cNvPr>
          <p:cNvPicPr>
            <a:picLocks noChangeAspect="1"/>
          </p:cNvPicPr>
          <p:nvPr/>
        </p:nvPicPr>
        <p:blipFill>
          <a:blip r:embed="rId2"/>
          <a:stretch>
            <a:fillRect/>
          </a:stretch>
        </p:blipFill>
        <p:spPr>
          <a:xfrm>
            <a:off x="453007" y="1812023"/>
            <a:ext cx="3294075" cy="2470556"/>
          </a:xfrm>
          <a:prstGeom prst="rect">
            <a:avLst/>
          </a:prstGeom>
        </p:spPr>
      </p:pic>
      <p:pic>
        <p:nvPicPr>
          <p:cNvPr id="7" name="Picture 6">
            <a:extLst>
              <a:ext uri="{FF2B5EF4-FFF2-40B4-BE49-F238E27FC236}">
                <a16:creationId xmlns:a16="http://schemas.microsoft.com/office/drawing/2014/main" id="{7F171F76-8360-49F0-9882-861DC271A3B3}"/>
              </a:ext>
            </a:extLst>
          </p:cNvPr>
          <p:cNvPicPr>
            <a:picLocks noChangeAspect="1"/>
          </p:cNvPicPr>
          <p:nvPr/>
        </p:nvPicPr>
        <p:blipFill>
          <a:blip r:embed="rId3"/>
          <a:stretch>
            <a:fillRect/>
          </a:stretch>
        </p:blipFill>
        <p:spPr>
          <a:xfrm>
            <a:off x="2594993" y="4383247"/>
            <a:ext cx="3299670" cy="2474753"/>
          </a:xfrm>
          <a:prstGeom prst="rect">
            <a:avLst/>
          </a:prstGeom>
        </p:spPr>
      </p:pic>
      <p:pic>
        <p:nvPicPr>
          <p:cNvPr id="8" name="Picture 7">
            <a:extLst>
              <a:ext uri="{FF2B5EF4-FFF2-40B4-BE49-F238E27FC236}">
                <a16:creationId xmlns:a16="http://schemas.microsoft.com/office/drawing/2014/main" id="{D56EF7FE-8F96-46B9-8C1A-F45DBFEC2C66}"/>
              </a:ext>
            </a:extLst>
          </p:cNvPr>
          <p:cNvPicPr>
            <a:picLocks noChangeAspect="1"/>
          </p:cNvPicPr>
          <p:nvPr/>
        </p:nvPicPr>
        <p:blipFill>
          <a:blip r:embed="rId4"/>
          <a:stretch>
            <a:fillRect/>
          </a:stretch>
        </p:blipFill>
        <p:spPr>
          <a:xfrm>
            <a:off x="7536110" y="2108556"/>
            <a:ext cx="4572000" cy="3429000"/>
          </a:xfrm>
          <a:prstGeom prst="rect">
            <a:avLst/>
          </a:prstGeom>
        </p:spPr>
      </p:pic>
      <p:sp>
        <p:nvSpPr>
          <p:cNvPr id="9" name="Arrow: Right 8">
            <a:extLst>
              <a:ext uri="{FF2B5EF4-FFF2-40B4-BE49-F238E27FC236}">
                <a16:creationId xmlns:a16="http://schemas.microsoft.com/office/drawing/2014/main" id="{076BCB6D-585D-4FBB-B028-45EE0755D0F9}"/>
              </a:ext>
            </a:extLst>
          </p:cNvPr>
          <p:cNvSpPr/>
          <p:nvPr/>
        </p:nvSpPr>
        <p:spPr>
          <a:xfrm>
            <a:off x="6455097" y="3890171"/>
            <a:ext cx="716673" cy="2768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66379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EB592E5D-F401-49B4-9A1C-6B51DAFA73EB}"/>
              </a:ext>
            </a:extLst>
          </p:cNvPr>
          <p:cNvSpPr>
            <a:spLocks/>
          </p:cNvSpPr>
          <p:nvPr/>
        </p:nvSpPr>
        <p:spPr bwMode="auto">
          <a:xfrm>
            <a:off x="83890" y="40416"/>
            <a:ext cx="12029813" cy="1172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fontAlgn="base">
              <a:lnSpc>
                <a:spcPct val="90000"/>
              </a:lnSpc>
              <a:spcBef>
                <a:spcPct val="0"/>
              </a:spcBef>
              <a:spcAft>
                <a:spcPct val="0"/>
              </a:spcAft>
            </a:pPr>
            <a:r>
              <a:rPr lang="es-ES_tradnl" sz="4400" dirty="0">
                <a:latin typeface="+mj-lt"/>
                <a:ea typeface="+mj-ea"/>
                <a:cs typeface="+mj-cs"/>
              </a:rPr>
              <a:t>Modelos ARIMA con variables de intervención: aplicación</a:t>
            </a:r>
            <a:endParaRPr lang="en-US" sz="4400" dirty="0">
              <a:latin typeface="+mj-lt"/>
              <a:ea typeface="+mj-ea"/>
              <a:cs typeface="+mj-cs"/>
            </a:endParaRPr>
          </a:p>
        </p:txBody>
      </p:sp>
      <p:pic>
        <p:nvPicPr>
          <p:cNvPr id="5" name="Picture 4">
            <a:extLst>
              <a:ext uri="{FF2B5EF4-FFF2-40B4-BE49-F238E27FC236}">
                <a16:creationId xmlns:a16="http://schemas.microsoft.com/office/drawing/2014/main" id="{6A275B0F-8EE8-4F49-855D-DC231F7CA398}"/>
              </a:ext>
            </a:extLst>
          </p:cNvPr>
          <p:cNvPicPr>
            <a:picLocks noChangeAspect="1"/>
          </p:cNvPicPr>
          <p:nvPr/>
        </p:nvPicPr>
        <p:blipFill>
          <a:blip r:embed="rId2"/>
          <a:stretch>
            <a:fillRect/>
          </a:stretch>
        </p:blipFill>
        <p:spPr>
          <a:xfrm>
            <a:off x="162184" y="1212947"/>
            <a:ext cx="3973588" cy="2980191"/>
          </a:xfrm>
          <a:prstGeom prst="rect">
            <a:avLst/>
          </a:prstGeom>
        </p:spPr>
      </p:pic>
      <p:pic>
        <p:nvPicPr>
          <p:cNvPr id="6" name="Picture 5">
            <a:extLst>
              <a:ext uri="{FF2B5EF4-FFF2-40B4-BE49-F238E27FC236}">
                <a16:creationId xmlns:a16="http://schemas.microsoft.com/office/drawing/2014/main" id="{D6CB2F17-7CBF-451C-B432-EEBFBEF9083B}"/>
              </a:ext>
            </a:extLst>
          </p:cNvPr>
          <p:cNvPicPr>
            <a:picLocks noChangeAspect="1"/>
          </p:cNvPicPr>
          <p:nvPr/>
        </p:nvPicPr>
        <p:blipFill>
          <a:blip r:embed="rId3"/>
          <a:stretch>
            <a:fillRect/>
          </a:stretch>
        </p:blipFill>
        <p:spPr>
          <a:xfrm>
            <a:off x="3148671" y="4251123"/>
            <a:ext cx="3319242" cy="2489432"/>
          </a:xfrm>
          <a:prstGeom prst="rect">
            <a:avLst/>
          </a:prstGeom>
        </p:spPr>
      </p:pic>
      <p:pic>
        <p:nvPicPr>
          <p:cNvPr id="7" name="Picture 6">
            <a:extLst>
              <a:ext uri="{FF2B5EF4-FFF2-40B4-BE49-F238E27FC236}">
                <a16:creationId xmlns:a16="http://schemas.microsoft.com/office/drawing/2014/main" id="{FBD08EDA-24AD-4DCB-83EC-80182708928B}"/>
              </a:ext>
            </a:extLst>
          </p:cNvPr>
          <p:cNvPicPr>
            <a:picLocks noChangeAspect="1"/>
          </p:cNvPicPr>
          <p:nvPr/>
        </p:nvPicPr>
        <p:blipFill>
          <a:blip r:embed="rId4"/>
          <a:stretch>
            <a:fillRect/>
          </a:stretch>
        </p:blipFill>
        <p:spPr>
          <a:xfrm>
            <a:off x="7248091" y="1635853"/>
            <a:ext cx="4781725" cy="3586294"/>
          </a:xfrm>
          <a:prstGeom prst="rect">
            <a:avLst/>
          </a:prstGeom>
        </p:spPr>
      </p:pic>
    </p:spTree>
    <p:extLst>
      <p:ext uri="{BB962C8B-B14F-4D97-AF65-F5344CB8AC3E}">
        <p14:creationId xmlns:p14="http://schemas.microsoft.com/office/powerpoint/2010/main" val="115028317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p:cNvSpPr>
          <p:nvPr>
            <p:ph type="title" idx="4294967295"/>
          </p:nvPr>
        </p:nvSpPr>
        <p:spPr>
          <a:xfrm>
            <a:off x="335360" y="41559"/>
            <a:ext cx="11233149" cy="8383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algn="ctr" fontAlgn="base">
              <a:spcAft>
                <a:spcPct val="0"/>
              </a:spcAft>
            </a:pPr>
            <a:r>
              <a:rPr lang="en-US" dirty="0" err="1"/>
              <a:t>Pasos</a:t>
            </a:r>
            <a:r>
              <a:rPr lang="en-US" dirty="0"/>
              <a:t> para </a:t>
            </a:r>
            <a:r>
              <a:rPr lang="en-US" dirty="0" err="1"/>
              <a:t>agregar</a:t>
            </a:r>
            <a:r>
              <a:rPr lang="en-US" dirty="0"/>
              <a:t> variables de </a:t>
            </a:r>
            <a:r>
              <a:rPr lang="en-US" dirty="0" err="1"/>
              <a:t>intervención</a:t>
            </a:r>
            <a:endParaRPr lang="en-US" dirty="0"/>
          </a:p>
        </p:txBody>
      </p:sp>
      <p:sp>
        <p:nvSpPr>
          <p:cNvPr id="9221" name="Rectangle 3"/>
          <p:cNvSpPr>
            <a:spLocks noGrp="1"/>
          </p:cNvSpPr>
          <p:nvPr>
            <p:ph type="body" idx="4294967295"/>
          </p:nvPr>
        </p:nvSpPr>
        <p:spPr>
          <a:xfrm>
            <a:off x="124690" y="1011382"/>
            <a:ext cx="11970327" cy="5846618"/>
          </a:xfrm>
        </p:spPr>
        <p:txBody>
          <a:bodyPr>
            <a:noAutofit/>
          </a:bodyPr>
          <a:lstStyle/>
          <a:p>
            <a:pPr eaLnBrk="1" hangingPunct="1">
              <a:lnSpc>
                <a:spcPct val="90000"/>
              </a:lnSpc>
              <a:buFont typeface="Wingdings" pitchFamily="2" charset="2"/>
              <a:buNone/>
            </a:pPr>
            <a:r>
              <a:rPr lang="es-MX" dirty="0"/>
              <a:t> Cuando </a:t>
            </a:r>
            <a:r>
              <a:rPr lang="es-MX" u="sng" dirty="0"/>
              <a:t>no se conocen a priori </a:t>
            </a:r>
            <a:r>
              <a:rPr lang="es-MX" dirty="0"/>
              <a:t>los fenómenos exógenos que afectan a una serie:</a:t>
            </a:r>
          </a:p>
          <a:p>
            <a:pPr eaLnBrk="1" hangingPunct="1">
              <a:lnSpc>
                <a:spcPct val="90000"/>
              </a:lnSpc>
              <a:buFont typeface="Wingdings" pitchFamily="2" charset="2"/>
              <a:buNone/>
            </a:pPr>
            <a:endParaRPr lang="es-MX" dirty="0"/>
          </a:p>
          <a:p>
            <a:pPr lvl="1" indent="-342900" algn="just">
              <a:spcBef>
                <a:spcPts val="600"/>
              </a:spcBef>
              <a:buSzPct val="100000"/>
              <a:buFont typeface="+mj-lt"/>
              <a:buAutoNum type="arabicPeriod"/>
            </a:pPr>
            <a:r>
              <a:rPr lang="es-MX" sz="2600" dirty="0"/>
              <a:t>Se ajusta el modelo ARIMA sin considerar variables de intervención;</a:t>
            </a:r>
          </a:p>
          <a:p>
            <a:pPr lvl="1" indent="-342900" algn="just">
              <a:spcBef>
                <a:spcPts val="600"/>
              </a:spcBef>
              <a:buSzPct val="100000"/>
              <a:buFont typeface="+mj-lt"/>
              <a:buAutoNum type="arabicPeriod"/>
            </a:pPr>
            <a:r>
              <a:rPr lang="es-MX" sz="2600" dirty="0"/>
              <a:t>Basados en los valores anómalos que se detecten en los residuos </a:t>
            </a:r>
            <a:r>
              <a:rPr lang="es-MX" sz="2600" b="1" dirty="0"/>
              <a:t>e</a:t>
            </a:r>
            <a:r>
              <a:rPr lang="es-MX" sz="2600" b="1" baseline="-25000" dirty="0"/>
              <a:t>t</a:t>
            </a:r>
            <a:r>
              <a:rPr lang="es-MX" sz="2600" dirty="0"/>
              <a:t> (en la etapa de verificación), identificar las posibles variables artificiales que serán necesarias.</a:t>
            </a:r>
          </a:p>
          <a:p>
            <a:pPr lvl="1" indent="-342900" algn="just">
              <a:spcBef>
                <a:spcPts val="600"/>
              </a:spcBef>
              <a:buSzPct val="100000"/>
              <a:buFont typeface="+mj-lt"/>
              <a:buAutoNum type="arabicPeriod"/>
            </a:pPr>
            <a:r>
              <a:rPr lang="es-MX" sz="2600" dirty="0"/>
              <a:t>En cada caso, determinar el momento t</a:t>
            </a:r>
            <a:r>
              <a:rPr lang="es-MX" sz="2600" baseline="-25000" dirty="0"/>
              <a:t>o</a:t>
            </a:r>
            <a:r>
              <a:rPr lang="es-MX" sz="2600" dirty="0"/>
              <a:t> en que se existe algún evento exógenos que afectó a la serie y determinar su causa. </a:t>
            </a:r>
          </a:p>
          <a:p>
            <a:pPr lvl="1" indent="-342900" algn="just">
              <a:spcBef>
                <a:spcPts val="600"/>
              </a:spcBef>
              <a:buSzPct val="100000"/>
              <a:buFont typeface="+mj-lt"/>
              <a:buAutoNum type="arabicPeriod"/>
            </a:pPr>
            <a:r>
              <a:rPr lang="es-MX" sz="2600" dirty="0"/>
              <a:t>Agregar las variables artificiales que sean necesarias, una para cada shock, con su estructura de coeficientes.</a:t>
            </a:r>
          </a:p>
          <a:p>
            <a:pPr lvl="1" indent="-342900" algn="just">
              <a:spcBef>
                <a:spcPts val="600"/>
              </a:spcBef>
              <a:buSzPct val="100000"/>
              <a:buFont typeface="+mj-lt"/>
              <a:buAutoNum type="arabicPeriod"/>
            </a:pPr>
            <a:r>
              <a:rPr lang="es-MX" sz="2600" dirty="0"/>
              <a:t>Las variables artificiales para los efectos calendario también se incorporan a la ecuación.</a:t>
            </a:r>
          </a:p>
          <a:p>
            <a:pPr lvl="1" indent="-342900" algn="just">
              <a:spcBef>
                <a:spcPts val="600"/>
              </a:spcBef>
              <a:buSzPct val="100000"/>
              <a:buFont typeface="+mj-lt"/>
              <a:buAutoNum type="arabicPeriod"/>
            </a:pPr>
            <a:r>
              <a:rPr lang="es-MX" sz="2600" dirty="0"/>
              <a:t>Se re-estima el modelo ARIMA incluyendo las variables artificiales.</a:t>
            </a:r>
          </a:p>
          <a:p>
            <a:pPr lvl="1" indent="-342900" algn="just">
              <a:spcBef>
                <a:spcPts val="600"/>
              </a:spcBef>
              <a:buSzPct val="100000"/>
              <a:buFont typeface="+mj-lt"/>
              <a:buAutoNum type="arabicPeriod"/>
            </a:pPr>
            <a:r>
              <a:rPr lang="es-MX" sz="2600" dirty="0"/>
              <a:t>Permanecen en la ecuación las variables artificiales y de calendario que sean significativas.</a:t>
            </a:r>
          </a:p>
        </p:txBody>
      </p:sp>
    </p:spTree>
    <p:extLst>
      <p:ext uri="{BB962C8B-B14F-4D97-AF65-F5344CB8AC3E}">
        <p14:creationId xmlns:p14="http://schemas.microsoft.com/office/powerpoint/2010/main" val="34189926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p:cNvSpPr>
          <p:nvPr>
            <p:ph type="title" idx="4294967295"/>
          </p:nvPr>
        </p:nvSpPr>
        <p:spPr>
          <a:xfrm>
            <a:off x="335360" y="41559"/>
            <a:ext cx="11593404" cy="83834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algn="ctr" fontAlgn="base">
              <a:spcAft>
                <a:spcPct val="0"/>
              </a:spcAft>
            </a:pPr>
            <a:r>
              <a:rPr lang="en-US" dirty="0" err="1"/>
              <a:t>Pasos</a:t>
            </a:r>
            <a:r>
              <a:rPr lang="en-US" dirty="0"/>
              <a:t> </a:t>
            </a:r>
            <a:r>
              <a:rPr lang="en-US" dirty="0" err="1"/>
              <a:t>para</a:t>
            </a:r>
            <a:r>
              <a:rPr lang="en-US" dirty="0"/>
              <a:t> </a:t>
            </a:r>
            <a:r>
              <a:rPr lang="en-US" dirty="0" err="1"/>
              <a:t>agregar</a:t>
            </a:r>
            <a:r>
              <a:rPr lang="en-US" dirty="0"/>
              <a:t> variables de </a:t>
            </a:r>
            <a:r>
              <a:rPr lang="en-US" dirty="0" err="1"/>
              <a:t>intervención</a:t>
            </a:r>
            <a:endParaRPr lang="en-US" dirty="0"/>
          </a:p>
        </p:txBody>
      </p:sp>
      <p:sp>
        <p:nvSpPr>
          <p:cNvPr id="5" name="Rectangle 7"/>
          <p:cNvSpPr>
            <a:spLocks noChangeArrowheads="1"/>
          </p:cNvSpPr>
          <p:nvPr/>
        </p:nvSpPr>
        <p:spPr bwMode="auto">
          <a:xfrm>
            <a:off x="423623" y="1843513"/>
            <a:ext cx="9426959" cy="4231928"/>
          </a:xfrm>
          <a:prstGeom prst="rect">
            <a:avLst/>
          </a:prstGeom>
          <a:noFill/>
          <a:ln w="38100" cmpd="dbl">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l">
              <a:spcAft>
                <a:spcPts val="600"/>
              </a:spcAft>
            </a:pPr>
            <a:r>
              <a:rPr lang="es-MX" sz="2600" b="0" dirty="0">
                <a:solidFill>
                  <a:schemeClr val="tx1"/>
                </a:solidFill>
                <a:latin typeface="Calibri" pitchFamily="34" charset="0"/>
              </a:rPr>
              <a:t>Se usan como alertas de la necesidad de variables artificiales:</a:t>
            </a:r>
          </a:p>
          <a:p>
            <a:pPr algn="l">
              <a:spcAft>
                <a:spcPts val="600"/>
              </a:spcAft>
            </a:pPr>
            <a:endParaRPr lang="es-MX" sz="2600" b="0" dirty="0">
              <a:solidFill>
                <a:schemeClr val="tx1"/>
              </a:solidFill>
              <a:latin typeface="Calibri" pitchFamily="34" charset="0"/>
            </a:endParaRPr>
          </a:p>
          <a:p>
            <a:pPr marL="800100" lvl="1" indent="-342900">
              <a:spcAft>
                <a:spcPts val="600"/>
              </a:spcAft>
              <a:buClr>
                <a:schemeClr val="hlink"/>
              </a:buClr>
              <a:buSzPct val="140000"/>
              <a:buFont typeface="Arial" panose="020B0604020202020204" pitchFamily="34" charset="0"/>
              <a:buChar char="•"/>
            </a:pPr>
            <a:r>
              <a:rPr lang="es-MX" sz="2600" b="0" dirty="0">
                <a:solidFill>
                  <a:schemeClr val="tx1"/>
                </a:solidFill>
                <a:latin typeface="Calibri" pitchFamily="34" charset="0"/>
              </a:rPr>
              <a:t>  Valores extremos en el gráfico de los residuos </a:t>
            </a:r>
            <a:r>
              <a:rPr lang="es-MX" sz="2600" b="1" dirty="0"/>
              <a:t>e</a:t>
            </a:r>
            <a:r>
              <a:rPr lang="es-MX" sz="2600" b="1" baseline="-25000" dirty="0"/>
              <a:t>t</a:t>
            </a:r>
            <a:endParaRPr lang="es-MX" sz="2600" b="0" dirty="0">
              <a:solidFill>
                <a:schemeClr val="tx1"/>
              </a:solidFill>
              <a:latin typeface="Calibri" pitchFamily="34" charset="0"/>
            </a:endParaRPr>
          </a:p>
          <a:p>
            <a:pPr marL="800100" lvl="1" indent="-342900" algn="l">
              <a:spcAft>
                <a:spcPts val="600"/>
              </a:spcAft>
              <a:buClr>
                <a:schemeClr val="hlink"/>
              </a:buClr>
              <a:buSzPct val="140000"/>
              <a:buFont typeface="Arial" panose="020B0604020202020204" pitchFamily="34" charset="0"/>
              <a:buChar char="•"/>
            </a:pPr>
            <a:r>
              <a:rPr lang="es-MX" sz="2600" b="0" dirty="0">
                <a:solidFill>
                  <a:schemeClr val="tx1"/>
                </a:solidFill>
                <a:latin typeface="Calibri" pitchFamily="34" charset="0"/>
              </a:rPr>
              <a:t>  </a:t>
            </a:r>
            <a:r>
              <a:rPr lang="en-US" sz="2600" b="0" dirty="0" err="1">
                <a:solidFill>
                  <a:schemeClr val="tx1"/>
                </a:solidFill>
                <a:latin typeface="Calibri" pitchFamily="34" charset="0"/>
              </a:rPr>
              <a:t>Ausencia</a:t>
            </a:r>
            <a:r>
              <a:rPr lang="en-US" sz="2600" b="0" dirty="0">
                <a:solidFill>
                  <a:schemeClr val="tx1"/>
                </a:solidFill>
                <a:latin typeface="Calibri" pitchFamily="34" charset="0"/>
              </a:rPr>
              <a:t> de </a:t>
            </a:r>
            <a:r>
              <a:rPr lang="en-US" sz="2600" b="0" dirty="0" err="1">
                <a:solidFill>
                  <a:schemeClr val="tx1"/>
                </a:solidFill>
                <a:latin typeface="Calibri" pitchFamily="34" charset="0"/>
              </a:rPr>
              <a:t>normalidad</a:t>
            </a:r>
            <a:r>
              <a:rPr lang="en-US" sz="2600" b="0" dirty="0">
                <a:solidFill>
                  <a:schemeClr val="tx1"/>
                </a:solidFill>
                <a:latin typeface="Calibri" pitchFamily="34" charset="0"/>
              </a:rPr>
              <a:t> en los </a:t>
            </a:r>
            <a:r>
              <a:rPr lang="en-US" sz="2600" b="0" dirty="0" err="1">
                <a:solidFill>
                  <a:schemeClr val="tx1"/>
                </a:solidFill>
                <a:latin typeface="Calibri" pitchFamily="34" charset="0"/>
              </a:rPr>
              <a:t>residuos</a:t>
            </a:r>
            <a:endParaRPr lang="en-US" sz="2600" b="0" dirty="0">
              <a:solidFill>
                <a:schemeClr val="tx1"/>
              </a:solidFill>
              <a:latin typeface="Calibri" pitchFamily="34" charset="0"/>
            </a:endParaRPr>
          </a:p>
          <a:p>
            <a:pPr marL="800100" lvl="1" indent="-342900" algn="l">
              <a:spcAft>
                <a:spcPts val="600"/>
              </a:spcAft>
              <a:buClr>
                <a:schemeClr val="hlink"/>
              </a:buClr>
              <a:buSzPct val="140000"/>
              <a:buFont typeface="Arial" panose="020B0604020202020204" pitchFamily="34" charset="0"/>
              <a:buChar char="•"/>
            </a:pPr>
            <a:r>
              <a:rPr lang="en-US" sz="2600" b="0" dirty="0">
                <a:solidFill>
                  <a:schemeClr val="tx1"/>
                </a:solidFill>
                <a:latin typeface="Calibri" pitchFamily="34" charset="0"/>
              </a:rPr>
              <a:t>  </a:t>
            </a:r>
            <a:r>
              <a:rPr lang="es-MX" sz="2600" b="0" dirty="0">
                <a:solidFill>
                  <a:schemeClr val="tx1"/>
                </a:solidFill>
                <a:latin typeface="Calibri" pitchFamily="34" charset="0"/>
              </a:rPr>
              <a:t>Valores altos en el </a:t>
            </a:r>
            <a:r>
              <a:rPr lang="es-MX" sz="2600" b="0" dirty="0" err="1">
                <a:solidFill>
                  <a:schemeClr val="tx1"/>
                </a:solidFill>
                <a:latin typeface="Calibri" pitchFamily="34" charset="0"/>
              </a:rPr>
              <a:t>correlograma</a:t>
            </a:r>
            <a:r>
              <a:rPr lang="es-MX" sz="2600" b="0" dirty="0">
                <a:solidFill>
                  <a:schemeClr val="tx1"/>
                </a:solidFill>
                <a:latin typeface="Calibri" pitchFamily="34" charset="0"/>
              </a:rPr>
              <a:t> de los residuos en rezagos k que no son múltiplos de </a:t>
            </a:r>
            <a:r>
              <a:rPr lang="es-MX" sz="2600" b="0" i="1" dirty="0">
                <a:solidFill>
                  <a:schemeClr val="tx1"/>
                </a:solidFill>
                <a:latin typeface="Calibri" pitchFamily="34" charset="0"/>
              </a:rPr>
              <a:t>s</a:t>
            </a:r>
            <a:r>
              <a:rPr lang="es-MX" sz="2600" b="0" dirty="0">
                <a:solidFill>
                  <a:schemeClr val="tx1"/>
                </a:solidFill>
                <a:latin typeface="Calibri" pitchFamily="34" charset="0"/>
              </a:rPr>
              <a:t>, ni en los primeros rezagos </a:t>
            </a:r>
          </a:p>
          <a:p>
            <a:pPr marL="800100" lvl="1" indent="-342900" algn="l">
              <a:spcAft>
                <a:spcPts val="600"/>
              </a:spcAft>
              <a:buClr>
                <a:schemeClr val="hlink"/>
              </a:buClr>
              <a:buSzPct val="140000"/>
              <a:buFont typeface="Arial" panose="020B0604020202020204" pitchFamily="34" charset="0"/>
              <a:buChar char="•"/>
            </a:pPr>
            <a:r>
              <a:rPr lang="es-MX" sz="2600" b="0" dirty="0">
                <a:solidFill>
                  <a:schemeClr val="tx1"/>
                </a:solidFill>
                <a:latin typeface="Calibri" pitchFamily="34" charset="0"/>
              </a:rPr>
              <a:t>  El criterio de experto. </a:t>
            </a:r>
          </a:p>
          <a:p>
            <a:pPr marL="800100" lvl="1" indent="-342900" algn="l">
              <a:spcAft>
                <a:spcPts val="600"/>
              </a:spcAft>
              <a:buClr>
                <a:schemeClr val="hlink"/>
              </a:buClr>
              <a:buSzPct val="140000"/>
              <a:buFont typeface="Arial" panose="020B0604020202020204" pitchFamily="34" charset="0"/>
              <a:buChar char="•"/>
            </a:pPr>
            <a:endParaRPr lang="es-MX" sz="2600" dirty="0">
              <a:latin typeface="Calibri" pitchFamily="34" charset="0"/>
            </a:endParaRPr>
          </a:p>
          <a:p>
            <a:pPr lvl="1" algn="l">
              <a:spcAft>
                <a:spcPts val="600"/>
              </a:spcAft>
              <a:buClr>
                <a:schemeClr val="hlink"/>
              </a:buClr>
              <a:buSzPct val="140000"/>
            </a:pPr>
            <a:endParaRPr lang="es-MX" sz="2600" b="0" dirty="0">
              <a:solidFill>
                <a:schemeClr val="tx1"/>
              </a:solidFill>
              <a:latin typeface="Calibri" pitchFamily="34" charset="0"/>
            </a:endParaRPr>
          </a:p>
        </p:txBody>
      </p:sp>
      <p:sp>
        <p:nvSpPr>
          <p:cNvPr id="6" name="Rectangle 2"/>
          <p:cNvSpPr txBox="1">
            <a:spLocks/>
          </p:cNvSpPr>
          <p:nvPr/>
        </p:nvSpPr>
        <p:spPr bwMode="auto">
          <a:xfrm>
            <a:off x="1185624" y="1143827"/>
            <a:ext cx="84248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fontAlgn="base">
              <a:lnSpc>
                <a:spcPct val="85000"/>
              </a:lnSpc>
              <a:spcBef>
                <a:spcPct val="0"/>
              </a:spcBef>
              <a:spcAft>
                <a:spcPct val="0"/>
              </a:spcAft>
              <a:buNone/>
              <a:defRPr sz="3200" b="1" spc="-50" baseline="0">
                <a:solidFill>
                  <a:schemeClr val="bg1">
                    <a:lumMod val="50000"/>
                  </a:schemeClr>
                </a:solidFill>
                <a:latin typeface="+mj-lt"/>
                <a:ea typeface="+mj-ea"/>
                <a:cs typeface="+mj-cs"/>
              </a:defRPr>
            </a:lvl1pPr>
          </a:lstStyle>
          <a:p>
            <a:r>
              <a:rPr lang="en-US" dirty="0" err="1">
                <a:solidFill>
                  <a:schemeClr val="tx1"/>
                </a:solidFill>
              </a:rPr>
              <a:t>Alertas</a:t>
            </a:r>
            <a:r>
              <a:rPr lang="en-US" dirty="0">
                <a:solidFill>
                  <a:schemeClr val="tx1"/>
                </a:solidFill>
              </a:rPr>
              <a:t> de variables de </a:t>
            </a:r>
            <a:r>
              <a:rPr lang="en-US" dirty="0" err="1">
                <a:solidFill>
                  <a:schemeClr val="tx1"/>
                </a:solidFill>
              </a:rPr>
              <a:t>intervención</a:t>
            </a:r>
            <a:endParaRPr lang="en-US" dirty="0">
              <a:solidFill>
                <a:schemeClr val="tx1"/>
              </a:solidFill>
            </a:endParaRPr>
          </a:p>
        </p:txBody>
      </p:sp>
    </p:spTree>
    <p:extLst>
      <p:ext uri="{BB962C8B-B14F-4D97-AF65-F5344CB8AC3E}">
        <p14:creationId xmlns:p14="http://schemas.microsoft.com/office/powerpoint/2010/main" val="1734212925"/>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F3E5F748-54A6-48B9-982C-35338F2918B7}"/>
              </a:ext>
            </a:extLst>
          </p:cNvPr>
          <p:cNvSpPr txBox="1">
            <a:spLocks/>
          </p:cNvSpPr>
          <p:nvPr/>
        </p:nvSpPr>
        <p:spPr>
          <a:xfrm>
            <a:off x="609600" y="58614"/>
            <a:ext cx="10972800"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a:t>Índice</a:t>
            </a:r>
            <a:endParaRPr lang="es-CR" dirty="0"/>
          </a:p>
        </p:txBody>
      </p:sp>
      <p:sp>
        <p:nvSpPr>
          <p:cNvPr id="5" name="3 Elipse">
            <a:extLst>
              <a:ext uri="{FF2B5EF4-FFF2-40B4-BE49-F238E27FC236}">
                <a16:creationId xmlns:a16="http://schemas.microsoft.com/office/drawing/2014/main" id="{15E93677-2C0F-40E9-A292-EA90C7EE6090}"/>
              </a:ext>
            </a:extLst>
          </p:cNvPr>
          <p:cNvSpPr/>
          <p:nvPr/>
        </p:nvSpPr>
        <p:spPr>
          <a:xfrm>
            <a:off x="719403" y="1401122"/>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1</a:t>
            </a:r>
          </a:p>
        </p:txBody>
      </p:sp>
      <p:sp>
        <p:nvSpPr>
          <p:cNvPr id="6" name="4 Elipse">
            <a:extLst>
              <a:ext uri="{FF2B5EF4-FFF2-40B4-BE49-F238E27FC236}">
                <a16:creationId xmlns:a16="http://schemas.microsoft.com/office/drawing/2014/main" id="{DC984136-0EA0-4431-B28D-62E701BC6E7D}"/>
              </a:ext>
            </a:extLst>
          </p:cNvPr>
          <p:cNvSpPr/>
          <p:nvPr/>
        </p:nvSpPr>
        <p:spPr>
          <a:xfrm>
            <a:off x="719403" y="3393116"/>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2</a:t>
            </a:r>
          </a:p>
        </p:txBody>
      </p:sp>
      <p:sp>
        <p:nvSpPr>
          <p:cNvPr id="7" name="5 Elipse">
            <a:extLst>
              <a:ext uri="{FF2B5EF4-FFF2-40B4-BE49-F238E27FC236}">
                <a16:creationId xmlns:a16="http://schemas.microsoft.com/office/drawing/2014/main" id="{D8F8DC89-5271-4371-A0E3-29A433D033A5}"/>
              </a:ext>
            </a:extLst>
          </p:cNvPr>
          <p:cNvSpPr/>
          <p:nvPr/>
        </p:nvSpPr>
        <p:spPr>
          <a:xfrm>
            <a:off x="719403" y="5409340"/>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3</a:t>
            </a:r>
          </a:p>
        </p:txBody>
      </p:sp>
      <p:sp>
        <p:nvSpPr>
          <p:cNvPr id="8" name="6 Elipse">
            <a:extLst>
              <a:ext uri="{FF2B5EF4-FFF2-40B4-BE49-F238E27FC236}">
                <a16:creationId xmlns:a16="http://schemas.microsoft.com/office/drawing/2014/main" id="{560688F9-D0A3-42CA-B12F-60658E947C04}"/>
              </a:ext>
            </a:extLst>
          </p:cNvPr>
          <p:cNvSpPr/>
          <p:nvPr/>
        </p:nvSpPr>
        <p:spPr>
          <a:xfrm>
            <a:off x="6576054" y="1401122"/>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4</a:t>
            </a:r>
          </a:p>
        </p:txBody>
      </p:sp>
      <p:sp>
        <p:nvSpPr>
          <p:cNvPr id="10" name="9 Rectángulo redondeado">
            <a:extLst>
              <a:ext uri="{FF2B5EF4-FFF2-40B4-BE49-F238E27FC236}">
                <a16:creationId xmlns:a16="http://schemas.microsoft.com/office/drawing/2014/main" id="{290C1C2F-38AF-4E91-B24A-06E437CD0F0E}"/>
              </a:ext>
            </a:extLst>
          </p:cNvPr>
          <p:cNvSpPr/>
          <p:nvPr/>
        </p:nvSpPr>
        <p:spPr>
          <a:xfrm>
            <a:off x="2639616" y="1401122"/>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Fundamentos</a:t>
            </a:r>
          </a:p>
        </p:txBody>
      </p:sp>
      <p:sp>
        <p:nvSpPr>
          <p:cNvPr id="11" name="10 Rectángulo redondeado">
            <a:extLst>
              <a:ext uri="{FF2B5EF4-FFF2-40B4-BE49-F238E27FC236}">
                <a16:creationId xmlns:a16="http://schemas.microsoft.com/office/drawing/2014/main" id="{F5751BD8-8FC5-44D8-940A-52DA5C79C80A}"/>
              </a:ext>
            </a:extLst>
          </p:cNvPr>
          <p:cNvSpPr/>
          <p:nvPr/>
        </p:nvSpPr>
        <p:spPr>
          <a:xfrm>
            <a:off x="2740343" y="3393116"/>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debemos analizarlo de forma diferente?</a:t>
            </a:r>
          </a:p>
        </p:txBody>
      </p:sp>
      <p:sp>
        <p:nvSpPr>
          <p:cNvPr id="13" name="12 Rectángulo redondeado">
            <a:extLst>
              <a:ext uri="{FF2B5EF4-FFF2-40B4-BE49-F238E27FC236}">
                <a16:creationId xmlns:a16="http://schemas.microsoft.com/office/drawing/2014/main" id="{A0FC8252-27A7-4CA1-8450-6DAE7992941C}"/>
              </a:ext>
            </a:extLst>
          </p:cNvPr>
          <p:cNvSpPr/>
          <p:nvPr/>
        </p:nvSpPr>
        <p:spPr>
          <a:xfrm>
            <a:off x="8784299" y="1401122"/>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Efectos de calendario</a:t>
            </a:r>
          </a:p>
        </p:txBody>
      </p:sp>
      <p:sp>
        <p:nvSpPr>
          <p:cNvPr id="17" name="16 Rectángulo redondeado">
            <a:extLst>
              <a:ext uri="{FF2B5EF4-FFF2-40B4-BE49-F238E27FC236}">
                <a16:creationId xmlns:a16="http://schemas.microsoft.com/office/drawing/2014/main" id="{283EEA12-23FD-458A-BFDF-3F583992CA1A}"/>
              </a:ext>
            </a:extLst>
          </p:cNvPr>
          <p:cNvSpPr/>
          <p:nvPr/>
        </p:nvSpPr>
        <p:spPr>
          <a:xfrm>
            <a:off x="2740343" y="5409340"/>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Modelo ARIMA con intervención</a:t>
            </a:r>
          </a:p>
        </p:txBody>
      </p:sp>
    </p:spTree>
    <p:extLst>
      <p:ext uri="{BB962C8B-B14F-4D97-AF65-F5344CB8AC3E}">
        <p14:creationId xmlns:p14="http://schemas.microsoft.com/office/powerpoint/2010/main" val="355441210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59E10-9891-4353-834A-311C00039779}"/>
              </a:ext>
            </a:extLst>
          </p:cNvPr>
          <p:cNvSpPr>
            <a:spLocks noGrp="1"/>
          </p:cNvSpPr>
          <p:nvPr>
            <p:ph type="title"/>
          </p:nvPr>
        </p:nvSpPr>
        <p:spPr>
          <a:xfrm>
            <a:off x="852054" y="198872"/>
            <a:ext cx="10515600" cy="978766"/>
          </a:xfrm>
        </p:spPr>
        <p:txBody>
          <a:bodyPr/>
          <a:lstStyle/>
          <a:p>
            <a:pPr algn="ctr"/>
            <a:r>
              <a:rPr lang="es-CR" dirty="0"/>
              <a:t>Efectos de calendario</a:t>
            </a:r>
          </a:p>
        </p:txBody>
      </p:sp>
      <p:sp>
        <p:nvSpPr>
          <p:cNvPr id="3" name="Marcador de contenido 2">
            <a:extLst>
              <a:ext uri="{FF2B5EF4-FFF2-40B4-BE49-F238E27FC236}">
                <a16:creationId xmlns:a16="http://schemas.microsoft.com/office/drawing/2014/main" id="{3609CF0B-615D-4005-A298-58E4F77CCBD2}"/>
              </a:ext>
            </a:extLst>
          </p:cNvPr>
          <p:cNvSpPr>
            <a:spLocks noGrp="1"/>
          </p:cNvSpPr>
          <p:nvPr>
            <p:ph idx="1"/>
          </p:nvPr>
        </p:nvSpPr>
        <p:spPr>
          <a:xfrm>
            <a:off x="141023" y="1177638"/>
            <a:ext cx="11686310" cy="5481490"/>
          </a:xfrm>
        </p:spPr>
        <p:txBody>
          <a:bodyPr>
            <a:normAutofit/>
          </a:bodyPr>
          <a:lstStyle/>
          <a:p>
            <a:pPr marL="0" indent="0" algn="just">
              <a:buNone/>
            </a:pPr>
            <a:r>
              <a:rPr lang="es-MX" sz="2400" dirty="0"/>
              <a:t>Se refiere a los cambios en el calendario que pueden afectar los niveles de la serie y por tanto, afectar las estimaciones del componente estacional y el ajuste del modelo. Estos se pueden ver como intervenciones recurrentes.</a:t>
            </a:r>
          </a:p>
          <a:p>
            <a:pPr algn="just"/>
            <a:endParaRPr lang="es-MX" sz="2400" dirty="0"/>
          </a:p>
          <a:p>
            <a:pPr>
              <a:buFont typeface="Wingdings" panose="05000000000000000000" pitchFamily="2" charset="2"/>
              <a:buChar char="§"/>
            </a:pPr>
            <a:r>
              <a:rPr lang="es-MX" sz="2400" dirty="0"/>
              <a:t>Semana Santa </a:t>
            </a:r>
          </a:p>
          <a:p>
            <a:pPr>
              <a:buFont typeface="Wingdings" panose="05000000000000000000" pitchFamily="2" charset="2"/>
              <a:buChar char="§"/>
            </a:pPr>
            <a:r>
              <a:rPr lang="es-MX" sz="2400" dirty="0"/>
              <a:t>Días de comercio </a:t>
            </a:r>
          </a:p>
          <a:p>
            <a:pPr>
              <a:buFont typeface="Wingdings" panose="05000000000000000000" pitchFamily="2" charset="2"/>
              <a:buChar char="§"/>
            </a:pPr>
            <a:r>
              <a:rPr lang="es-MX" sz="2400" dirty="0"/>
              <a:t>Años bisiestos</a:t>
            </a:r>
          </a:p>
          <a:p>
            <a:pPr>
              <a:buFont typeface="Wingdings" panose="05000000000000000000" pitchFamily="2" charset="2"/>
              <a:buChar char="§"/>
            </a:pPr>
            <a:r>
              <a:rPr lang="es-MX" sz="2400" dirty="0"/>
              <a:t>Feriados móviles</a:t>
            </a:r>
          </a:p>
          <a:p>
            <a:pPr>
              <a:buFont typeface="Wingdings" panose="05000000000000000000" pitchFamily="2" charset="2"/>
              <a:buChar char="§"/>
            </a:pPr>
            <a:r>
              <a:rPr lang="es-MX" sz="2400" dirty="0"/>
              <a:t>Carnavales </a:t>
            </a:r>
          </a:p>
          <a:p>
            <a:pPr>
              <a:buFont typeface="Wingdings" panose="05000000000000000000" pitchFamily="2" charset="2"/>
              <a:buChar char="§"/>
            </a:pPr>
            <a:r>
              <a:rPr lang="es-MX" sz="2400" dirty="0" err="1"/>
              <a:t>Etc</a:t>
            </a:r>
            <a:r>
              <a:rPr lang="es-MX" sz="2400" dirty="0"/>
              <a:t>…</a:t>
            </a:r>
          </a:p>
          <a:p>
            <a:pPr>
              <a:buFont typeface="Wingdings" panose="05000000000000000000" pitchFamily="2" charset="2"/>
              <a:buChar char="§"/>
            </a:pPr>
            <a:endParaRPr lang="es-MX" sz="2400" dirty="0"/>
          </a:p>
          <a:p>
            <a:pPr>
              <a:buFont typeface="Wingdings" panose="05000000000000000000" pitchFamily="2" charset="2"/>
              <a:buChar char="§"/>
            </a:pPr>
            <a:endParaRPr lang="es-MX" sz="2400" dirty="0"/>
          </a:p>
        </p:txBody>
      </p:sp>
      <p:pic>
        <p:nvPicPr>
          <p:cNvPr id="8194" name="Picture 2" descr="Resultado de imagen para semana santa">
            <a:extLst>
              <a:ext uri="{FF2B5EF4-FFF2-40B4-BE49-F238E27FC236}">
                <a16:creationId xmlns:a16="http://schemas.microsoft.com/office/drawing/2014/main" id="{6C067944-6FDB-43D4-96CF-C9204E370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7294" y="2666984"/>
            <a:ext cx="3278749" cy="167216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sultado de imagen para trading day">
            <a:extLst>
              <a:ext uri="{FF2B5EF4-FFF2-40B4-BE49-F238E27FC236}">
                <a16:creationId xmlns:a16="http://schemas.microsoft.com/office/drawing/2014/main" id="{E58505EA-DFDB-48EB-ABB2-E547E65B3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4999" y="3002778"/>
            <a:ext cx="2381250" cy="15906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sultado de imagen para aÃ±os bisiestos">
            <a:extLst>
              <a:ext uri="{FF2B5EF4-FFF2-40B4-BE49-F238E27FC236}">
                <a16:creationId xmlns:a16="http://schemas.microsoft.com/office/drawing/2014/main" id="{1967CE23-C957-484B-AD54-A7B5E377F2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1820" y="4815281"/>
            <a:ext cx="1754180" cy="136771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Resultado de imagen para Carnavales">
            <a:extLst>
              <a:ext uri="{FF2B5EF4-FFF2-40B4-BE49-F238E27FC236}">
                <a16:creationId xmlns:a16="http://schemas.microsoft.com/office/drawing/2014/main" id="{A7D5A30A-0BE1-471F-80E4-A4E56C372D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8633" y="4986966"/>
            <a:ext cx="2972732" cy="167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761698"/>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32CC48-0C73-47BE-8F87-874510F57B7D}"/>
              </a:ext>
            </a:extLst>
          </p:cNvPr>
          <p:cNvSpPr>
            <a:spLocks noGrp="1"/>
          </p:cNvSpPr>
          <p:nvPr>
            <p:ph type="title"/>
          </p:nvPr>
        </p:nvSpPr>
        <p:spPr>
          <a:xfrm>
            <a:off x="852054" y="88032"/>
            <a:ext cx="10515600" cy="881784"/>
          </a:xfrm>
        </p:spPr>
        <p:txBody>
          <a:bodyPr/>
          <a:lstStyle/>
          <a:p>
            <a:pPr algn="ctr"/>
            <a:r>
              <a:rPr lang="es-CR" dirty="0"/>
              <a:t>Efectos de calendario: la semana santa</a:t>
            </a:r>
          </a:p>
        </p:txBody>
      </p:sp>
      <p:sp>
        <p:nvSpPr>
          <p:cNvPr id="3" name="Marcador de contenido 2">
            <a:extLst>
              <a:ext uri="{FF2B5EF4-FFF2-40B4-BE49-F238E27FC236}">
                <a16:creationId xmlns:a16="http://schemas.microsoft.com/office/drawing/2014/main" id="{F7694F53-1A4D-4F1B-98D6-F75AC6E2E697}"/>
              </a:ext>
            </a:extLst>
          </p:cNvPr>
          <p:cNvSpPr>
            <a:spLocks noGrp="1"/>
          </p:cNvSpPr>
          <p:nvPr>
            <p:ph idx="1"/>
          </p:nvPr>
        </p:nvSpPr>
        <p:spPr>
          <a:xfrm>
            <a:off x="360216" y="1108354"/>
            <a:ext cx="11360727" cy="5237019"/>
          </a:xfrm>
        </p:spPr>
        <p:txBody>
          <a:bodyPr>
            <a:normAutofit/>
          </a:bodyPr>
          <a:lstStyle/>
          <a:p>
            <a:pPr algn="just">
              <a:defRPr/>
            </a:pPr>
            <a:r>
              <a:rPr lang="es-MX" sz="2400" dirty="0"/>
              <a:t>Se refiere al efecto que puede tener sobre una variable el hecho de que la Semana Santa sea móvil (marzo/abril).  Tiene un efecto significativo en variables de producción (IMAE).</a:t>
            </a:r>
          </a:p>
          <a:p>
            <a:pPr marL="342900" indent="-342900" algn="just">
              <a:buFont typeface="Wingdings" panose="05000000000000000000" pitchFamily="2" charset="2"/>
              <a:buChar char="v"/>
              <a:defRPr/>
            </a:pPr>
            <a:endParaRPr lang="es-MX" sz="2400" dirty="0"/>
          </a:p>
          <a:p>
            <a:pPr algn="just">
              <a:defRPr/>
            </a:pPr>
            <a:r>
              <a:rPr lang="es-MX" sz="2400" dirty="0"/>
              <a:t>Se ajusta con una variable </a:t>
            </a:r>
            <a:r>
              <a:rPr lang="es-MX" sz="2400" i="1" dirty="0" err="1"/>
              <a:t>dummy</a:t>
            </a:r>
            <a:r>
              <a:rPr lang="es-MX" sz="2400" dirty="0"/>
              <a:t> que contiene unos en los meses donde la Semana Santa está presente. Si la Semana Santa está entre marzo y abril, se pondera cada mes proporcionalmente al número de días festivos de cada mes.</a:t>
            </a:r>
          </a:p>
          <a:p>
            <a:endParaRPr lang="es-CR" sz="2400" dirty="0"/>
          </a:p>
          <a:p>
            <a:r>
              <a:rPr lang="es-CR" sz="2400" dirty="0"/>
              <a:t>Véase la siguiente tabla:  nótese el efecto de 1999. </a:t>
            </a:r>
            <a:br>
              <a:rPr lang="es-CR" sz="2400" dirty="0"/>
            </a:br>
            <a:r>
              <a:rPr lang="es-CR" sz="2400" dirty="0"/>
              <a:t>¿Qué podemos decir?</a:t>
            </a:r>
          </a:p>
        </p:txBody>
      </p:sp>
      <p:pic>
        <p:nvPicPr>
          <p:cNvPr id="4" name="Imagen 3"/>
          <p:cNvPicPr>
            <a:picLocks noChangeAspect="1"/>
          </p:cNvPicPr>
          <p:nvPr/>
        </p:nvPicPr>
        <p:blipFill>
          <a:blip r:embed="rId2"/>
          <a:stretch>
            <a:fillRect/>
          </a:stretch>
        </p:blipFill>
        <p:spPr>
          <a:xfrm>
            <a:off x="7468134" y="4341021"/>
            <a:ext cx="4606578" cy="2392288"/>
          </a:xfrm>
          <a:prstGeom prst="rect">
            <a:avLst/>
          </a:prstGeom>
        </p:spPr>
      </p:pic>
      <p:pic>
        <p:nvPicPr>
          <p:cNvPr id="10242" name="Picture 2" descr="Imagen relacionada">
            <a:extLst>
              <a:ext uri="{FF2B5EF4-FFF2-40B4-BE49-F238E27FC236}">
                <a16:creationId xmlns:a16="http://schemas.microsoft.com/office/drawing/2014/main" id="{CD90E24F-4296-4EA5-B05D-BEF34D9B63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9793" y="5128269"/>
            <a:ext cx="2647902" cy="164169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esultado de imagen para time series">
            <a:extLst>
              <a:ext uri="{FF2B5EF4-FFF2-40B4-BE49-F238E27FC236}">
                <a16:creationId xmlns:a16="http://schemas.microsoft.com/office/drawing/2014/main" id="{9FEF2F9C-C32A-4FD6-85F4-9D4665BE98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716"/>
          <a:stretch/>
        </p:blipFill>
        <p:spPr bwMode="auto">
          <a:xfrm>
            <a:off x="742997" y="5264518"/>
            <a:ext cx="2857500" cy="136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203063"/>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1AF10F2-0E27-4581-B932-66BFAAFC910E}"/>
                  </a:ext>
                </a:extLst>
              </p:cNvPr>
              <p:cNvSpPr>
                <a:spLocks noGrp="1"/>
              </p:cNvSpPr>
              <p:nvPr>
                <p:ph idx="1"/>
              </p:nvPr>
            </p:nvSpPr>
            <p:spPr>
              <a:xfrm>
                <a:off x="332509" y="1094509"/>
                <a:ext cx="11665527" cy="5444836"/>
              </a:xfrm>
            </p:spPr>
            <p:txBody>
              <a:bodyPr>
                <a:normAutofit/>
              </a:bodyPr>
              <a:lstStyle/>
              <a:p>
                <a:pPr algn="just">
                  <a:defRPr/>
                </a:pPr>
                <a:r>
                  <a:rPr lang="es-MX" sz="2400" dirty="0"/>
                  <a:t>El patrón “</a:t>
                </a:r>
                <a:r>
                  <a:rPr lang="es-MX" sz="2400" i="1" dirty="0"/>
                  <a:t>trading </a:t>
                </a:r>
                <a:r>
                  <a:rPr lang="es-MX" sz="2400" i="1" dirty="0" err="1"/>
                  <a:t>day</a:t>
                </a:r>
                <a:r>
                  <a:rPr lang="es-MX" sz="2400" i="1" dirty="0"/>
                  <a:t>” </a:t>
                </a:r>
                <a:r>
                  <a:rPr lang="es-MX" sz="2400" dirty="0"/>
                  <a:t>significa que los datos varían dependiendo del número de veces que cada día de la semana ocurre en un mes. Cada día de la semana ocurre 4 </a:t>
                </a:r>
                <a:r>
                  <a:rPr lang="es-MX" sz="2400" dirty="0" err="1"/>
                  <a:t>ó</a:t>
                </a:r>
                <a:r>
                  <a:rPr lang="es-MX" sz="2400" dirty="0"/>
                  <a:t> 5 veces en cada mes. Ejemplo:  en un mes con 5 domingos se puede esperar una menor producción en una fábrica que solamente labora de lunes a sábado.</a:t>
                </a:r>
              </a:p>
              <a:p>
                <a:pPr marL="285750" indent="-285750" algn="just">
                  <a:buFont typeface="Wingdings" panose="05000000000000000000" pitchFamily="2" charset="2"/>
                  <a:buChar char="§"/>
                  <a:defRPr/>
                </a:pPr>
                <a:r>
                  <a:rPr lang="es-CR" sz="2400" dirty="0"/>
                  <a:t>Por tanto, en series mensuales el valor del agregado mensual depende de la composición del mes en cuanto a el número de días laborables.</a:t>
                </a:r>
              </a:p>
              <a:p>
                <a:pPr marL="285750" indent="-285750" algn="just">
                  <a:buFont typeface="Wingdings" panose="05000000000000000000" pitchFamily="2" charset="2"/>
                  <a:buChar char="§"/>
                </a:pPr>
                <a:r>
                  <a:rPr lang="es-CR" sz="2400" dirty="0"/>
                  <a:t>Los distintos días laborables no tienen el mismo nivel de actividad, por tanto, el efecto total </a:t>
                </a:r>
                <a14:m>
                  <m:oMath xmlns:m="http://schemas.openxmlformats.org/officeDocument/2006/math">
                    <m:sSub>
                      <m:sSubPr>
                        <m:ctrlPr>
                          <a:rPr lang="es-CR" sz="2400" b="0" i="1" dirty="0" smtClean="0">
                            <a:latin typeface="Cambria Math" panose="02040503050406030204" pitchFamily="18" charset="0"/>
                          </a:rPr>
                        </m:ctrlPr>
                      </m:sSubPr>
                      <m:e>
                        <m:r>
                          <a:rPr lang="es-CR" sz="2400" i="1" dirty="0" smtClean="0">
                            <a:latin typeface="Cambria Math"/>
                          </a:rPr>
                          <m:t>𝑋</m:t>
                        </m:r>
                      </m:e>
                      <m:sub>
                        <m:r>
                          <a:rPr lang="es-CR" sz="2400" i="1" dirty="0" smtClean="0">
                            <a:latin typeface="Cambria Math"/>
                          </a:rPr>
                          <m:t>𝑡</m:t>
                        </m:r>
                      </m:sub>
                    </m:sSub>
                  </m:oMath>
                </a14:m>
                <a:r>
                  <a:rPr lang="es-CR" sz="2400" dirty="0"/>
                  <a:t> se obtiene mediante una regresión al considerar una variable para cada día de la semana.</a:t>
                </a:r>
              </a:p>
              <a:p>
                <a:endParaRPr lang="es-CR" sz="2400" dirty="0"/>
              </a:p>
              <a:p>
                <a:r>
                  <a:rPr lang="es-CR" sz="2400" dirty="0"/>
                  <a:t>El número total de días del mes se puede </a:t>
                </a:r>
                <a:br>
                  <a:rPr lang="es-CR" sz="2400" dirty="0"/>
                </a:br>
                <a:r>
                  <a:rPr lang="es-CR" sz="2400" dirty="0"/>
                  <a:t>escribir como:</a:t>
                </a:r>
              </a:p>
              <a:p>
                <a:endParaRPr lang="es-CR" sz="2400" dirty="0"/>
              </a:p>
            </p:txBody>
          </p:sp>
        </mc:Choice>
        <mc:Fallback xmlns="">
          <p:sp>
            <p:nvSpPr>
              <p:cNvPr id="3" name="Marcador de contenido 2">
                <a:extLst>
                  <a:ext uri="{FF2B5EF4-FFF2-40B4-BE49-F238E27FC236}">
                    <a16:creationId xmlns="" xmlns:a16="http://schemas.microsoft.com/office/drawing/2014/main" id="{61AF10F2-0E27-4581-B932-66BFAAFC910E}"/>
                  </a:ext>
                </a:extLst>
              </p:cNvPr>
              <p:cNvSpPr>
                <a:spLocks noGrp="1" noRot="1" noChangeAspect="1" noMove="1" noResize="1" noEditPoints="1" noAdjustHandles="1" noChangeArrowheads="1" noChangeShapeType="1" noTextEdit="1"/>
              </p:cNvSpPr>
              <p:nvPr>
                <p:ph idx="1"/>
              </p:nvPr>
            </p:nvSpPr>
            <p:spPr>
              <a:xfrm>
                <a:off x="332509" y="1094509"/>
                <a:ext cx="11665527" cy="5444836"/>
              </a:xfrm>
              <a:blipFill rotWithShape="1">
                <a:blip r:embed="rId2"/>
                <a:stretch>
                  <a:fillRect l="-732" t="-1568" r="-836"/>
                </a:stretch>
              </a:blipFill>
            </p:spPr>
            <p:txBody>
              <a:bodyPr/>
              <a:lstStyle/>
              <a:p>
                <a:r>
                  <a:rPr lang="es-CR">
                    <a:noFill/>
                  </a:rPr>
                  <a:t> </a:t>
                </a:r>
              </a:p>
            </p:txBody>
          </p:sp>
        </mc:Fallback>
      </mc:AlternateContent>
      <p:sp>
        <p:nvSpPr>
          <p:cNvPr id="4" name="Título 1">
            <a:extLst>
              <a:ext uri="{FF2B5EF4-FFF2-40B4-BE49-F238E27FC236}">
                <a16:creationId xmlns:a16="http://schemas.microsoft.com/office/drawing/2014/main" id="{7B32CC48-0C73-47BE-8F87-874510F57B7D}"/>
              </a:ext>
            </a:extLst>
          </p:cNvPr>
          <p:cNvSpPr>
            <a:spLocks noGrp="1"/>
          </p:cNvSpPr>
          <p:nvPr>
            <p:ph type="title"/>
          </p:nvPr>
        </p:nvSpPr>
        <p:spPr>
          <a:xfrm>
            <a:off x="852054" y="88032"/>
            <a:ext cx="10515600" cy="881784"/>
          </a:xfrm>
        </p:spPr>
        <p:txBody>
          <a:bodyPr/>
          <a:lstStyle/>
          <a:p>
            <a:pPr algn="ctr"/>
            <a:r>
              <a:rPr lang="es-CR" dirty="0"/>
              <a:t>Efectos de calendario: días de comercio</a:t>
            </a:r>
          </a:p>
        </p:txBody>
      </p:sp>
      <p:pic>
        <p:nvPicPr>
          <p:cNvPr id="5" name="Imagen 7"/>
          <p:cNvPicPr>
            <a:picLocks noChangeAspect="1"/>
          </p:cNvPicPr>
          <p:nvPr/>
        </p:nvPicPr>
        <p:blipFill>
          <a:blip r:embed="rId3"/>
          <a:stretch>
            <a:fillRect/>
          </a:stretch>
        </p:blipFill>
        <p:spPr>
          <a:xfrm>
            <a:off x="2755973" y="5385368"/>
            <a:ext cx="4257675" cy="1381125"/>
          </a:xfrm>
          <a:prstGeom prst="rect">
            <a:avLst/>
          </a:prstGeom>
        </p:spPr>
      </p:pic>
      <p:pic>
        <p:nvPicPr>
          <p:cNvPr id="6" name="Imagen 3"/>
          <p:cNvPicPr>
            <a:picLocks noChangeAspect="1"/>
          </p:cNvPicPr>
          <p:nvPr/>
        </p:nvPicPr>
        <p:blipFill>
          <a:blip r:embed="rId4"/>
          <a:stretch>
            <a:fillRect/>
          </a:stretch>
        </p:blipFill>
        <p:spPr>
          <a:xfrm>
            <a:off x="7969609" y="4271813"/>
            <a:ext cx="4057650" cy="2476500"/>
          </a:xfrm>
          <a:prstGeom prst="rect">
            <a:avLst/>
          </a:prstGeom>
        </p:spPr>
      </p:pic>
    </p:spTree>
    <p:extLst>
      <p:ext uri="{BB962C8B-B14F-4D97-AF65-F5344CB8AC3E}">
        <p14:creationId xmlns:p14="http://schemas.microsoft.com/office/powerpoint/2010/main" val="196248508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B9EF90-D532-4922-8FF1-D0A8C7789162}"/>
              </a:ext>
            </a:extLst>
          </p:cNvPr>
          <p:cNvSpPr>
            <a:spLocks noGrp="1"/>
          </p:cNvSpPr>
          <p:nvPr>
            <p:ph idx="1"/>
          </p:nvPr>
        </p:nvSpPr>
        <p:spPr>
          <a:xfrm>
            <a:off x="250971" y="953170"/>
            <a:ext cx="11644618" cy="900797"/>
          </a:xfrm>
        </p:spPr>
        <p:txBody>
          <a:bodyPr>
            <a:normAutofit/>
          </a:bodyPr>
          <a:lstStyle/>
          <a:p>
            <a:pPr marL="0" indent="0" algn="ctr">
              <a:buNone/>
            </a:pPr>
            <a:r>
              <a:rPr lang="es-CR" sz="2400" dirty="0"/>
              <a:t>¿Qué es lo que los ejemplos anteriores poseen en el análisis de las series para poder emprender una intervención?</a:t>
            </a:r>
            <a:endParaRPr lang="en-US" sz="2400" dirty="0"/>
          </a:p>
        </p:txBody>
      </p:sp>
      <p:sp>
        <p:nvSpPr>
          <p:cNvPr id="4" name="Title 1">
            <a:extLst>
              <a:ext uri="{FF2B5EF4-FFF2-40B4-BE49-F238E27FC236}">
                <a16:creationId xmlns:a16="http://schemas.microsoft.com/office/drawing/2014/main" id="{D3946829-6619-4CF4-9664-267854208DB5}"/>
              </a:ext>
            </a:extLst>
          </p:cNvPr>
          <p:cNvSpPr>
            <a:spLocks noGrp="1"/>
          </p:cNvSpPr>
          <p:nvPr>
            <p:ph type="title"/>
          </p:nvPr>
        </p:nvSpPr>
        <p:spPr>
          <a:xfrm>
            <a:off x="838200" y="79899"/>
            <a:ext cx="10515600" cy="784167"/>
          </a:xfrm>
        </p:spPr>
        <p:txBody>
          <a:bodyPr/>
          <a:lstStyle/>
          <a:p>
            <a:pPr algn="ctr"/>
            <a:r>
              <a:rPr lang="es-CR" dirty="0"/>
              <a:t>Preámbulo</a:t>
            </a:r>
            <a:endParaRPr lang="en-US" dirty="0"/>
          </a:p>
        </p:txBody>
      </p:sp>
      <p:pic>
        <p:nvPicPr>
          <p:cNvPr id="1026" name="Picture 2" descr="Resultado de imagen para question">
            <a:extLst>
              <a:ext uri="{FF2B5EF4-FFF2-40B4-BE49-F238E27FC236}">
                <a16:creationId xmlns:a16="http://schemas.microsoft.com/office/drawing/2014/main" id="{DFE2213F-181B-44E0-8D40-F3ADC614F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38" y="2332139"/>
            <a:ext cx="5000537" cy="40748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question">
            <a:extLst>
              <a:ext uri="{FF2B5EF4-FFF2-40B4-BE49-F238E27FC236}">
                <a16:creationId xmlns:a16="http://schemas.microsoft.com/office/drawing/2014/main" id="{DD860A48-AC82-4C0C-8D1A-70E8A1CCEA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945"/>
          <a:stretch/>
        </p:blipFill>
        <p:spPr bwMode="auto">
          <a:xfrm>
            <a:off x="6274964" y="2332139"/>
            <a:ext cx="5724787" cy="4074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1682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auto">
          <a:xfrm>
            <a:off x="86015" y="844783"/>
            <a:ext cx="11233149" cy="69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fontAlgn="base">
              <a:lnSpc>
                <a:spcPct val="85000"/>
              </a:lnSpc>
              <a:spcBef>
                <a:spcPct val="0"/>
              </a:spcBef>
              <a:spcAft>
                <a:spcPct val="0"/>
              </a:spcAft>
              <a:buNone/>
              <a:defRPr sz="3200" b="1" spc="-50" baseline="0">
                <a:solidFill>
                  <a:schemeClr val="bg1">
                    <a:lumMod val="50000"/>
                  </a:schemeClr>
                </a:solidFill>
                <a:latin typeface="+mj-lt"/>
                <a:ea typeface="+mj-ea"/>
                <a:cs typeface="+mj-cs"/>
              </a:defRPr>
            </a:lvl1pPr>
          </a:lstStyle>
          <a:p>
            <a:r>
              <a:rPr lang="en-US" dirty="0" err="1">
                <a:solidFill>
                  <a:schemeClr val="tx1"/>
                </a:solidFill>
              </a:rPr>
              <a:t>Otros</a:t>
            </a:r>
            <a:r>
              <a:rPr lang="en-US" dirty="0">
                <a:solidFill>
                  <a:schemeClr val="tx1"/>
                </a:solidFill>
              </a:rPr>
              <a:t> </a:t>
            </a:r>
            <a:r>
              <a:rPr lang="en-US" dirty="0" err="1">
                <a:solidFill>
                  <a:schemeClr val="tx1"/>
                </a:solidFill>
              </a:rPr>
              <a:t>feriados</a:t>
            </a:r>
            <a:r>
              <a:rPr lang="en-US" dirty="0">
                <a:solidFill>
                  <a:schemeClr val="tx1"/>
                </a:solidFill>
              </a:rPr>
              <a:t> y </a:t>
            </a:r>
            <a:r>
              <a:rPr lang="en-US" dirty="0" err="1">
                <a:solidFill>
                  <a:schemeClr val="tx1"/>
                </a:solidFill>
              </a:rPr>
              <a:t>años</a:t>
            </a:r>
            <a:r>
              <a:rPr lang="en-US" dirty="0">
                <a:solidFill>
                  <a:schemeClr val="tx1"/>
                </a:solidFill>
              </a:rPr>
              <a:t> </a:t>
            </a:r>
            <a:r>
              <a:rPr lang="en-US" dirty="0" err="1">
                <a:solidFill>
                  <a:schemeClr val="tx1"/>
                </a:solidFill>
              </a:rPr>
              <a:t>bisiestos</a:t>
            </a:r>
            <a:endParaRPr lang="en-US" dirty="0">
              <a:solidFill>
                <a:schemeClr val="tx1"/>
              </a:solidFill>
            </a:endParaRPr>
          </a:p>
        </p:txBody>
      </p:sp>
      <p:sp>
        <p:nvSpPr>
          <p:cNvPr id="3" name="Rectangle 3"/>
          <p:cNvSpPr txBox="1">
            <a:spLocks/>
          </p:cNvSpPr>
          <p:nvPr/>
        </p:nvSpPr>
        <p:spPr bwMode="auto">
          <a:xfrm>
            <a:off x="209725" y="1432127"/>
            <a:ext cx="9395668" cy="5289348"/>
          </a:xfrm>
          <a:prstGeom prst="rect">
            <a:avLst/>
          </a:prstGeom>
          <a:noFill/>
          <a:ln w="9525">
            <a:noFill/>
            <a:miter lim="800000"/>
            <a:headEnd/>
            <a:tailEnd/>
          </a:ln>
        </p:spPr>
        <p:txBody>
          <a:bodyPr/>
          <a:lstStyle/>
          <a:p>
            <a:pPr marL="342900" indent="-342900" algn="just">
              <a:buFont typeface="Arial" panose="020B0604020202020204" pitchFamily="34" charset="0"/>
              <a:buChar char="•"/>
              <a:defRPr/>
            </a:pPr>
            <a:r>
              <a:rPr lang="es-MX" sz="2400" dirty="0"/>
              <a:t>Los años bisiestos podrían tener un efecto en la variable de interés, debido a que en febrero de cada cuatro años hay un día adicional.</a:t>
            </a:r>
          </a:p>
          <a:p>
            <a:pPr marL="342900" indent="-342900" algn="just">
              <a:buFont typeface="Arial" panose="020B0604020202020204" pitchFamily="34" charset="0"/>
              <a:buChar char="•"/>
              <a:defRPr/>
            </a:pPr>
            <a:endParaRPr lang="es-MX" sz="2400" b="0" dirty="0">
              <a:solidFill>
                <a:schemeClr val="tx1"/>
              </a:solidFill>
            </a:endParaRPr>
          </a:p>
          <a:p>
            <a:pPr marL="342900" indent="-342900" algn="just">
              <a:buFont typeface="Arial" panose="020B0604020202020204" pitchFamily="34" charset="0"/>
              <a:buChar char="•"/>
            </a:pPr>
            <a:r>
              <a:rPr lang="es-CR" sz="2400" dirty="0"/>
              <a:t>Las fiestas se captan con el componente estacional, pero algunas cambian de año en año.</a:t>
            </a:r>
          </a:p>
          <a:p>
            <a:pPr marL="342900" indent="-342900" algn="just">
              <a:buFont typeface="Arial" panose="020B0604020202020204" pitchFamily="34" charset="0"/>
              <a:buChar char="•"/>
            </a:pPr>
            <a:endParaRPr lang="es-CR" sz="2400" dirty="0"/>
          </a:p>
          <a:p>
            <a:pPr marL="342900" indent="-342900" algn="just">
              <a:buFont typeface="Arial" panose="020B0604020202020204" pitchFamily="34" charset="0"/>
              <a:buChar char="•"/>
            </a:pPr>
            <a:r>
              <a:rPr lang="es-CR" sz="2400" dirty="0"/>
              <a:t>La población afectada por una fiesta puede cambiar según su </a:t>
            </a:r>
            <a:r>
              <a:rPr lang="en-US" sz="2400" dirty="0" err="1"/>
              <a:t>carácter</a:t>
            </a:r>
            <a:r>
              <a:rPr lang="en-US" sz="2400" dirty="0"/>
              <a:t> (Nacional o regional).</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s-CR" sz="2400" dirty="0"/>
              <a:t>Incluso si la fiesta cae siempre en el mismo mes, el día de la semana podría ser diferente y el efecto también sería diferente.</a:t>
            </a:r>
          </a:p>
          <a:p>
            <a:pPr marL="342900" indent="-342900" algn="just">
              <a:buFont typeface="Arial" panose="020B0604020202020204" pitchFamily="34" charset="0"/>
              <a:buChar char="•"/>
            </a:pPr>
            <a:endParaRPr lang="es-CR" sz="2400" dirty="0"/>
          </a:p>
          <a:p>
            <a:pPr marL="342900" indent="-342900" algn="just">
              <a:buFont typeface="Arial" panose="020B0604020202020204" pitchFamily="34" charset="0"/>
              <a:buChar char="•"/>
            </a:pPr>
            <a:r>
              <a:rPr lang="es-MX" sz="2400" dirty="0"/>
              <a:t>Los paquetes estadísticos especializados en modelos ARIMA contienen calendarios que permiten considerar estas variables en forma sencilla.</a:t>
            </a:r>
          </a:p>
        </p:txBody>
      </p:sp>
      <p:sp>
        <p:nvSpPr>
          <p:cNvPr id="6" name="Título 1">
            <a:extLst>
              <a:ext uri="{FF2B5EF4-FFF2-40B4-BE49-F238E27FC236}">
                <a16:creationId xmlns:a16="http://schemas.microsoft.com/office/drawing/2014/main" id="{7B32CC48-0C73-47BE-8F87-874510F57B7D}"/>
              </a:ext>
            </a:extLst>
          </p:cNvPr>
          <p:cNvSpPr txBox="1">
            <a:spLocks/>
          </p:cNvSpPr>
          <p:nvPr/>
        </p:nvSpPr>
        <p:spPr>
          <a:xfrm>
            <a:off x="852054" y="32612"/>
            <a:ext cx="10515600" cy="8817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Efectos de calendario </a:t>
            </a:r>
          </a:p>
        </p:txBody>
      </p:sp>
      <p:pic>
        <p:nvPicPr>
          <p:cNvPr id="11266" name="Picture 2" descr="Resultado de imagen para aÃ±o bisiesto">
            <a:extLst>
              <a:ext uri="{FF2B5EF4-FFF2-40B4-BE49-F238E27FC236}">
                <a16:creationId xmlns:a16="http://schemas.microsoft.com/office/drawing/2014/main" id="{553EAB7A-7AA4-47FC-AD54-F5487A03F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2200" y="4076801"/>
            <a:ext cx="2078751" cy="204383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esultado de imagen para feriados">
            <a:extLst>
              <a:ext uri="{FF2B5EF4-FFF2-40B4-BE49-F238E27FC236}">
                <a16:creationId xmlns:a16="http://schemas.microsoft.com/office/drawing/2014/main" id="{C21FC521-5B7A-4733-8836-EACAB9794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146" y="1561444"/>
            <a:ext cx="2004697" cy="2043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273630"/>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F3E5F748-54A6-48B9-982C-35338F2918B7}"/>
              </a:ext>
            </a:extLst>
          </p:cNvPr>
          <p:cNvSpPr txBox="1">
            <a:spLocks/>
          </p:cNvSpPr>
          <p:nvPr/>
        </p:nvSpPr>
        <p:spPr>
          <a:xfrm>
            <a:off x="609600" y="58614"/>
            <a:ext cx="10972800"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a:t>Índice</a:t>
            </a:r>
            <a:endParaRPr lang="es-CR" dirty="0"/>
          </a:p>
        </p:txBody>
      </p:sp>
      <p:sp>
        <p:nvSpPr>
          <p:cNvPr id="5" name="3 Elipse">
            <a:extLst>
              <a:ext uri="{FF2B5EF4-FFF2-40B4-BE49-F238E27FC236}">
                <a16:creationId xmlns:a16="http://schemas.microsoft.com/office/drawing/2014/main" id="{15E93677-2C0F-40E9-A292-EA90C7EE6090}"/>
              </a:ext>
            </a:extLst>
          </p:cNvPr>
          <p:cNvSpPr/>
          <p:nvPr/>
        </p:nvSpPr>
        <p:spPr>
          <a:xfrm>
            <a:off x="719403" y="1401122"/>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1</a:t>
            </a:r>
          </a:p>
        </p:txBody>
      </p:sp>
      <p:sp>
        <p:nvSpPr>
          <p:cNvPr id="6" name="4 Elipse">
            <a:extLst>
              <a:ext uri="{FF2B5EF4-FFF2-40B4-BE49-F238E27FC236}">
                <a16:creationId xmlns:a16="http://schemas.microsoft.com/office/drawing/2014/main" id="{DC984136-0EA0-4431-B28D-62E701BC6E7D}"/>
              </a:ext>
            </a:extLst>
          </p:cNvPr>
          <p:cNvSpPr/>
          <p:nvPr/>
        </p:nvSpPr>
        <p:spPr>
          <a:xfrm>
            <a:off x="719403" y="3393116"/>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2</a:t>
            </a:r>
          </a:p>
        </p:txBody>
      </p:sp>
      <p:sp>
        <p:nvSpPr>
          <p:cNvPr id="7" name="5 Elipse">
            <a:extLst>
              <a:ext uri="{FF2B5EF4-FFF2-40B4-BE49-F238E27FC236}">
                <a16:creationId xmlns:a16="http://schemas.microsoft.com/office/drawing/2014/main" id="{D8F8DC89-5271-4371-A0E3-29A433D033A5}"/>
              </a:ext>
            </a:extLst>
          </p:cNvPr>
          <p:cNvSpPr/>
          <p:nvPr/>
        </p:nvSpPr>
        <p:spPr>
          <a:xfrm>
            <a:off x="719403" y="5409340"/>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3</a:t>
            </a:r>
          </a:p>
        </p:txBody>
      </p:sp>
      <p:sp>
        <p:nvSpPr>
          <p:cNvPr id="8" name="6 Elipse">
            <a:extLst>
              <a:ext uri="{FF2B5EF4-FFF2-40B4-BE49-F238E27FC236}">
                <a16:creationId xmlns:a16="http://schemas.microsoft.com/office/drawing/2014/main" id="{560688F9-D0A3-42CA-B12F-60658E947C04}"/>
              </a:ext>
            </a:extLst>
          </p:cNvPr>
          <p:cNvSpPr/>
          <p:nvPr/>
        </p:nvSpPr>
        <p:spPr>
          <a:xfrm>
            <a:off x="6576054" y="1401122"/>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4</a:t>
            </a:r>
          </a:p>
        </p:txBody>
      </p:sp>
      <p:sp>
        <p:nvSpPr>
          <p:cNvPr id="10" name="9 Rectángulo redondeado">
            <a:extLst>
              <a:ext uri="{FF2B5EF4-FFF2-40B4-BE49-F238E27FC236}">
                <a16:creationId xmlns:a16="http://schemas.microsoft.com/office/drawing/2014/main" id="{290C1C2F-38AF-4E91-B24A-06E437CD0F0E}"/>
              </a:ext>
            </a:extLst>
          </p:cNvPr>
          <p:cNvSpPr/>
          <p:nvPr/>
        </p:nvSpPr>
        <p:spPr>
          <a:xfrm>
            <a:off x="2639616" y="1401122"/>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Fundamentos</a:t>
            </a:r>
          </a:p>
        </p:txBody>
      </p:sp>
      <p:sp>
        <p:nvSpPr>
          <p:cNvPr id="11" name="10 Rectángulo redondeado">
            <a:extLst>
              <a:ext uri="{FF2B5EF4-FFF2-40B4-BE49-F238E27FC236}">
                <a16:creationId xmlns:a16="http://schemas.microsoft.com/office/drawing/2014/main" id="{F5751BD8-8FC5-44D8-940A-52DA5C79C80A}"/>
              </a:ext>
            </a:extLst>
          </p:cNvPr>
          <p:cNvSpPr/>
          <p:nvPr/>
        </p:nvSpPr>
        <p:spPr>
          <a:xfrm>
            <a:off x="2740343" y="3393116"/>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debemos analizarlo de forma diferente?</a:t>
            </a:r>
          </a:p>
        </p:txBody>
      </p:sp>
      <p:sp>
        <p:nvSpPr>
          <p:cNvPr id="13" name="12 Rectángulo redondeado">
            <a:extLst>
              <a:ext uri="{FF2B5EF4-FFF2-40B4-BE49-F238E27FC236}">
                <a16:creationId xmlns:a16="http://schemas.microsoft.com/office/drawing/2014/main" id="{A0FC8252-27A7-4CA1-8450-6DAE7992941C}"/>
              </a:ext>
            </a:extLst>
          </p:cNvPr>
          <p:cNvSpPr/>
          <p:nvPr/>
        </p:nvSpPr>
        <p:spPr>
          <a:xfrm>
            <a:off x="8784299" y="1401122"/>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Efectos de calendario</a:t>
            </a:r>
          </a:p>
        </p:txBody>
      </p:sp>
      <p:sp>
        <p:nvSpPr>
          <p:cNvPr id="17" name="16 Rectángulo redondeado">
            <a:extLst>
              <a:ext uri="{FF2B5EF4-FFF2-40B4-BE49-F238E27FC236}">
                <a16:creationId xmlns:a16="http://schemas.microsoft.com/office/drawing/2014/main" id="{283EEA12-23FD-458A-BFDF-3F583992CA1A}"/>
              </a:ext>
            </a:extLst>
          </p:cNvPr>
          <p:cNvSpPr/>
          <p:nvPr/>
        </p:nvSpPr>
        <p:spPr>
          <a:xfrm>
            <a:off x="2740343" y="5409340"/>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Modelo ARIMA con intervención</a:t>
            </a:r>
          </a:p>
        </p:txBody>
      </p:sp>
      <p:sp>
        <p:nvSpPr>
          <p:cNvPr id="12" name="6 Elipse">
            <a:extLst>
              <a:ext uri="{FF2B5EF4-FFF2-40B4-BE49-F238E27FC236}">
                <a16:creationId xmlns:a16="http://schemas.microsoft.com/office/drawing/2014/main" id="{6E6F3B15-486F-476E-92E4-8E32F5162D3D}"/>
              </a:ext>
            </a:extLst>
          </p:cNvPr>
          <p:cNvSpPr/>
          <p:nvPr/>
        </p:nvSpPr>
        <p:spPr>
          <a:xfrm>
            <a:off x="6576054" y="3393116"/>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5</a:t>
            </a:r>
          </a:p>
        </p:txBody>
      </p:sp>
      <p:sp>
        <p:nvSpPr>
          <p:cNvPr id="15" name="12 Rectángulo redondeado">
            <a:extLst>
              <a:ext uri="{FF2B5EF4-FFF2-40B4-BE49-F238E27FC236}">
                <a16:creationId xmlns:a16="http://schemas.microsoft.com/office/drawing/2014/main" id="{76B57E1A-B6C4-45F1-BAE1-FE0E4F0F5E4E}"/>
              </a:ext>
            </a:extLst>
          </p:cNvPr>
          <p:cNvSpPr/>
          <p:nvPr/>
        </p:nvSpPr>
        <p:spPr>
          <a:xfrm>
            <a:off x="8784298" y="3393116"/>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Valores faltantes y valores extremos</a:t>
            </a:r>
          </a:p>
        </p:txBody>
      </p:sp>
    </p:spTree>
    <p:extLst>
      <p:ext uri="{BB962C8B-B14F-4D97-AF65-F5344CB8AC3E}">
        <p14:creationId xmlns:p14="http://schemas.microsoft.com/office/powerpoint/2010/main" val="2571687884"/>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F31EE6-06FD-4ADF-8F02-0466B4F3EEA4}"/>
              </a:ext>
            </a:extLst>
          </p:cNvPr>
          <p:cNvSpPr>
            <a:spLocks noGrp="1"/>
          </p:cNvSpPr>
          <p:nvPr>
            <p:ph idx="1"/>
          </p:nvPr>
        </p:nvSpPr>
        <p:spPr>
          <a:xfrm>
            <a:off x="117446" y="788566"/>
            <a:ext cx="11895589" cy="6006312"/>
          </a:xfrm>
        </p:spPr>
        <p:txBody>
          <a:bodyPr>
            <a:normAutofit/>
          </a:bodyPr>
          <a:lstStyle/>
          <a:p>
            <a:pPr marL="0" indent="0">
              <a:buNone/>
            </a:pPr>
            <a:r>
              <a:rPr lang="es-ES" sz="2000" dirty="0"/>
              <a:t>Los datos reales a menudo contienen valores perdidos, observaciones externas y otras características desordenadas. Tratar con ellos a veces puede ser problemático.</a:t>
            </a:r>
          </a:p>
          <a:p>
            <a:pPr marL="0" indent="0">
              <a:buNone/>
            </a:pPr>
            <a:br>
              <a:rPr lang="es-CR" sz="2000" dirty="0"/>
            </a:br>
            <a:r>
              <a:rPr lang="es-CR" sz="2000" b="1" dirty="0"/>
              <a:t>V</a:t>
            </a:r>
            <a:r>
              <a:rPr lang="en-US" sz="2000" b="1" dirty="0" err="1"/>
              <a:t>alores</a:t>
            </a:r>
            <a:r>
              <a:rPr lang="en-US" sz="2000" b="1" dirty="0"/>
              <a:t> </a:t>
            </a:r>
            <a:r>
              <a:rPr lang="en-US" sz="2000" b="1" dirty="0" err="1"/>
              <a:t>faltantes</a:t>
            </a:r>
            <a:r>
              <a:rPr lang="en-US" sz="2000" b="1" dirty="0"/>
              <a:t> (NA)</a:t>
            </a:r>
          </a:p>
          <a:p>
            <a:pPr marL="0" indent="0" algn="just">
              <a:buNone/>
            </a:pPr>
            <a:br>
              <a:rPr lang="es-CR" sz="2000" dirty="0"/>
            </a:br>
            <a:r>
              <a:rPr lang="es-ES" sz="2000" dirty="0"/>
              <a:t>Los datos faltantes pueden surgir por muchas razones, y vale la pena considerar si el valor o la observación faltante deberá ser realmente tratada dado que se podría inducir a sesgos en el modelo estimado. Por ejemplo, supongamos que estamos estudiando datos de ventas para una tienda, y los valores faltantes ocurren en días festivos cuando la tienda está cerrada… ¿deberíamos imputar sí o no?</a:t>
            </a:r>
          </a:p>
          <a:p>
            <a:pPr marL="0" indent="0" algn="just">
              <a:buNone/>
            </a:pPr>
            <a:r>
              <a:rPr lang="es-ES" sz="2000" dirty="0"/>
              <a:t> Pudimos más bien provocar un aumento en las ventas como resultado... Si lo permitimos en nuestro modelo de pronóstico, lo más probable es que subestimemos las ventas. </a:t>
            </a:r>
          </a:p>
          <a:p>
            <a:pPr marL="0" indent="0" algn="just">
              <a:buNone/>
            </a:pPr>
            <a:r>
              <a:rPr lang="es-ES" sz="2000" dirty="0"/>
              <a:t>Para tratar los valores faltantes de una buena forma, es usar un modelo de regresión dinámica, con variables ficticias que indiquen si el día es día festivo o el día después del día festivo. Ningún método automatizado puede manejar tales efectos, ya que dependen del contexto de pronóstico específico.</a:t>
            </a:r>
          </a:p>
          <a:p>
            <a:pPr marL="0" indent="0" algn="just">
              <a:buNone/>
            </a:pPr>
            <a:r>
              <a:rPr lang="es-ES" sz="2000" dirty="0"/>
              <a:t>En otras situaciones, el valor faltante puede ser esencialmente un evento aleatoria. Por ejemplo, es posible que alguien se haya olvidado de registrar las cifras de ventas o que el dispositivo de registro de datos haya funcionado mal. Si la sincronización de los datos faltantes no es informativa para el problema de pronóstico, entonces los valores faltantes se pueden manejar más fácilmente, y si podríamos entonces imputar el valor y así mejorar el proceso de estimación y de pronóstico</a:t>
            </a:r>
          </a:p>
        </p:txBody>
      </p:sp>
      <p:sp>
        <p:nvSpPr>
          <p:cNvPr id="4" name="Title 1">
            <a:extLst>
              <a:ext uri="{FF2B5EF4-FFF2-40B4-BE49-F238E27FC236}">
                <a16:creationId xmlns:a16="http://schemas.microsoft.com/office/drawing/2014/main" id="{49303C40-29F9-4D3C-A062-D72E548B3DF1}"/>
              </a:ext>
            </a:extLst>
          </p:cNvPr>
          <p:cNvSpPr>
            <a:spLocks noGrp="1"/>
          </p:cNvSpPr>
          <p:nvPr>
            <p:ph type="title"/>
          </p:nvPr>
        </p:nvSpPr>
        <p:spPr>
          <a:xfrm>
            <a:off x="259359" y="63122"/>
            <a:ext cx="11418115" cy="809334"/>
          </a:xfrm>
        </p:spPr>
        <p:txBody>
          <a:bodyPr/>
          <a:lstStyle/>
          <a:p>
            <a:pPr algn="ctr"/>
            <a:r>
              <a:rPr lang="es-CR" dirty="0"/>
              <a:t>Valores faltantes y valores extremos</a:t>
            </a:r>
            <a:endParaRPr lang="en-US" dirty="0"/>
          </a:p>
        </p:txBody>
      </p:sp>
    </p:spTree>
    <p:extLst>
      <p:ext uri="{BB962C8B-B14F-4D97-AF65-F5344CB8AC3E}">
        <p14:creationId xmlns:p14="http://schemas.microsoft.com/office/powerpoint/2010/main" val="188910720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7C536-335B-4AB9-A7F2-A5FB2639898B}"/>
              </a:ext>
            </a:extLst>
          </p:cNvPr>
          <p:cNvSpPr>
            <a:spLocks noGrp="1"/>
          </p:cNvSpPr>
          <p:nvPr>
            <p:ph type="title"/>
          </p:nvPr>
        </p:nvSpPr>
        <p:spPr>
          <a:xfrm>
            <a:off x="259359" y="63122"/>
            <a:ext cx="11418115" cy="809334"/>
          </a:xfrm>
        </p:spPr>
        <p:txBody>
          <a:bodyPr/>
          <a:lstStyle/>
          <a:p>
            <a:pPr algn="ctr"/>
            <a:r>
              <a:rPr lang="es-CR" dirty="0"/>
              <a:t>Valores faltantes y valores extremos</a:t>
            </a:r>
            <a:endParaRPr lang="en-US" dirty="0"/>
          </a:p>
        </p:txBody>
      </p:sp>
      <p:sp>
        <p:nvSpPr>
          <p:cNvPr id="4" name="Content Placeholder 2">
            <a:extLst>
              <a:ext uri="{FF2B5EF4-FFF2-40B4-BE49-F238E27FC236}">
                <a16:creationId xmlns:a16="http://schemas.microsoft.com/office/drawing/2014/main" id="{8C08685D-4AF9-4CA9-9930-5C4E3DAD8701}"/>
              </a:ext>
            </a:extLst>
          </p:cNvPr>
          <p:cNvSpPr>
            <a:spLocks noGrp="1"/>
          </p:cNvSpPr>
          <p:nvPr>
            <p:ph idx="1"/>
          </p:nvPr>
        </p:nvSpPr>
        <p:spPr>
          <a:xfrm>
            <a:off x="117446" y="788566"/>
            <a:ext cx="11987868" cy="6006312"/>
          </a:xfrm>
        </p:spPr>
        <p:txBody>
          <a:bodyPr>
            <a:normAutofit/>
          </a:bodyPr>
          <a:lstStyle/>
          <a:p>
            <a:pPr marL="0" indent="0" algn="just">
              <a:buNone/>
            </a:pPr>
            <a:r>
              <a:rPr lang="es-ES" sz="2400" dirty="0"/>
              <a:t>Algunos métodos permiten valores perdidos sin ningún problema. Por ejemplo, el método </a:t>
            </a:r>
            <a:r>
              <a:rPr lang="es-ES" sz="2400" dirty="0" err="1"/>
              <a:t>Naïve</a:t>
            </a:r>
            <a:r>
              <a:rPr lang="es-ES" sz="2400" dirty="0"/>
              <a:t> continúa funcionando, con el valor no faltante más reciente que proporciona el pronóstico para los futuros períodos de tiempo… en este caso este método me parece genial.</a:t>
            </a:r>
          </a:p>
          <a:p>
            <a:pPr marL="0" indent="0" algn="just">
              <a:buNone/>
            </a:pPr>
            <a:r>
              <a:rPr lang="es-ES" sz="2400" dirty="0"/>
              <a:t>Las modelos como los ARIMA, modelos de regresión dinámica y modelos NNA funcionan correctamente sin causar errores al haber valores faltantes. Sin embargo, otras funciones de modelado no manejan valores faltantes, tales como </a:t>
            </a:r>
            <a:r>
              <a:rPr lang="es-ES" sz="2400" dirty="0" err="1"/>
              <a:t>ets</a:t>
            </a:r>
            <a:r>
              <a:rPr lang="es-ES" sz="2400" dirty="0"/>
              <a:t> (), </a:t>
            </a:r>
            <a:r>
              <a:rPr lang="es-ES" sz="2400" dirty="0" err="1"/>
              <a:t>stlf</a:t>
            </a:r>
            <a:r>
              <a:rPr lang="es-ES" sz="2400" dirty="0"/>
              <a:t> () y </a:t>
            </a:r>
            <a:r>
              <a:rPr lang="es-ES" sz="2400" dirty="0" err="1"/>
              <a:t>tbats</a:t>
            </a:r>
            <a:r>
              <a:rPr lang="es-ES" sz="2400" dirty="0"/>
              <a:t> (), </a:t>
            </a:r>
            <a:r>
              <a:rPr lang="es-ES" sz="2400" dirty="0" err="1"/>
              <a:t>etc</a:t>
            </a:r>
            <a:r>
              <a:rPr lang="es-ES" sz="2400" dirty="0"/>
              <a:t>, por lo que se deberá en imputar la observación,</a:t>
            </a:r>
          </a:p>
          <a:p>
            <a:pPr marL="0" indent="0" algn="just">
              <a:buNone/>
            </a:pPr>
            <a:r>
              <a:rPr lang="es-ES" sz="2400" dirty="0"/>
              <a:t>Cuando los valores faltantes causan errores en el proceso de estimación, hay al menos dos formas de manejar el problema. Primero, podríamos tomar la sección de datos después del último valor faltante, asumiendo que hay una serie de observaciones lo suficientemente grande o larga como para producir pronósticos significativos (esto sería una forma un poco cobarde de realizar los análisis…). Alternativamente, podríamos reemplazar los valores faltantes con estimaciones. La función </a:t>
            </a:r>
            <a:r>
              <a:rPr lang="es-ES" sz="2400" dirty="0" err="1"/>
              <a:t>na.interp</a:t>
            </a:r>
            <a:r>
              <a:rPr lang="es-ES" sz="2400" dirty="0"/>
              <a:t> () está diseñada para este propósito. Veamos un ejemplo.</a:t>
            </a:r>
          </a:p>
          <a:p>
            <a:pPr marL="0" indent="0">
              <a:buNone/>
            </a:pPr>
            <a:r>
              <a:rPr lang="es-ES" sz="2400" dirty="0"/>
              <a:t>Los datos de </a:t>
            </a:r>
            <a:r>
              <a:rPr lang="es-ES" sz="2400" b="1" i="1" dirty="0" err="1"/>
              <a:t>gold</a:t>
            </a:r>
            <a:r>
              <a:rPr lang="es-ES" sz="2400" dirty="0"/>
              <a:t> contienen los precios diarios del oro matutino desde el 1 de enero de 1985 hasta el 31 de marzo de 1989. Esta serie fue proporcionada como parte de un proyecto de consultoría; Contiene 34 valores faltantes, así como un valor aparentemente incorrecto.</a:t>
            </a:r>
          </a:p>
        </p:txBody>
      </p:sp>
    </p:spTree>
    <p:extLst>
      <p:ext uri="{BB962C8B-B14F-4D97-AF65-F5344CB8AC3E}">
        <p14:creationId xmlns:p14="http://schemas.microsoft.com/office/powerpoint/2010/main" val="26118317"/>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39B005-61FB-412A-AA06-F1D4C3E8992C}"/>
              </a:ext>
            </a:extLst>
          </p:cNvPr>
          <p:cNvSpPr>
            <a:spLocks noGrp="1"/>
          </p:cNvSpPr>
          <p:nvPr>
            <p:ph idx="1"/>
          </p:nvPr>
        </p:nvSpPr>
        <p:spPr>
          <a:xfrm>
            <a:off x="6451135" y="1253331"/>
            <a:ext cx="5615731" cy="5239748"/>
          </a:xfrm>
        </p:spPr>
        <p:txBody>
          <a:bodyPr>
            <a:normAutofit/>
          </a:bodyPr>
          <a:lstStyle/>
          <a:p>
            <a:pPr marL="0" indent="0" algn="just">
              <a:buNone/>
            </a:pPr>
            <a:r>
              <a:rPr lang="es-ES" sz="2400" dirty="0"/>
              <a:t>Para datos no estacionales como este, se utiliza la interpolación lineal simple para completar las secciones faltantes. Para los datos estacionales, se utiliza una descomposición STL para estimar el componente estacional, y las series ajustadas estacionalmente son interpoladas linealmente. Se proporciona una interpolación de valor faltante más sofisticada en el paquete </a:t>
            </a:r>
            <a:r>
              <a:rPr lang="es-ES" sz="2400" dirty="0" err="1"/>
              <a:t>imputeTS</a:t>
            </a:r>
            <a:r>
              <a:rPr lang="es-ES" sz="2400" dirty="0"/>
              <a:t>.</a:t>
            </a:r>
          </a:p>
          <a:p>
            <a:pPr algn="just"/>
            <a:endParaRPr lang="es-ES" sz="2400" dirty="0"/>
          </a:p>
          <a:p>
            <a:pPr marL="0" indent="0" algn="just">
              <a:buNone/>
            </a:pPr>
            <a:r>
              <a:rPr lang="en-US" sz="1600" dirty="0"/>
              <a:t>https://cran.r-project.org/web/packages/imputeTS/index.html</a:t>
            </a:r>
          </a:p>
        </p:txBody>
      </p:sp>
      <p:pic>
        <p:nvPicPr>
          <p:cNvPr id="4" name="Picture 3">
            <a:extLst>
              <a:ext uri="{FF2B5EF4-FFF2-40B4-BE49-F238E27FC236}">
                <a16:creationId xmlns:a16="http://schemas.microsoft.com/office/drawing/2014/main" id="{1424B7A2-9839-4CB7-B0F9-8D5D4D6B88CA}"/>
              </a:ext>
            </a:extLst>
          </p:cNvPr>
          <p:cNvPicPr>
            <a:picLocks noChangeAspect="1"/>
          </p:cNvPicPr>
          <p:nvPr/>
        </p:nvPicPr>
        <p:blipFill>
          <a:blip r:embed="rId2"/>
          <a:stretch>
            <a:fillRect/>
          </a:stretch>
        </p:blipFill>
        <p:spPr>
          <a:xfrm>
            <a:off x="125134" y="1253331"/>
            <a:ext cx="6147431" cy="5449473"/>
          </a:xfrm>
          <a:prstGeom prst="rect">
            <a:avLst/>
          </a:prstGeom>
        </p:spPr>
      </p:pic>
      <p:sp>
        <p:nvSpPr>
          <p:cNvPr id="5" name="Title 1">
            <a:extLst>
              <a:ext uri="{FF2B5EF4-FFF2-40B4-BE49-F238E27FC236}">
                <a16:creationId xmlns:a16="http://schemas.microsoft.com/office/drawing/2014/main" id="{9EE718C6-BF2A-4BFA-AC21-59A0BCC23106}"/>
              </a:ext>
            </a:extLst>
          </p:cNvPr>
          <p:cNvSpPr>
            <a:spLocks noGrp="1"/>
          </p:cNvSpPr>
          <p:nvPr>
            <p:ph type="title"/>
          </p:nvPr>
        </p:nvSpPr>
        <p:spPr>
          <a:xfrm>
            <a:off x="259359" y="63122"/>
            <a:ext cx="11418115" cy="809334"/>
          </a:xfrm>
        </p:spPr>
        <p:txBody>
          <a:bodyPr/>
          <a:lstStyle/>
          <a:p>
            <a:pPr algn="ctr"/>
            <a:r>
              <a:rPr lang="es-CR" dirty="0"/>
              <a:t>Valores faltantes y valores extremos</a:t>
            </a:r>
            <a:endParaRPr lang="en-US" dirty="0"/>
          </a:p>
        </p:txBody>
      </p:sp>
    </p:spTree>
    <p:extLst>
      <p:ext uri="{BB962C8B-B14F-4D97-AF65-F5344CB8AC3E}">
        <p14:creationId xmlns:p14="http://schemas.microsoft.com/office/powerpoint/2010/main" val="753848837"/>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CFEB4A-A4FD-4749-9B5F-4D0F5F412F37}"/>
              </a:ext>
            </a:extLst>
          </p:cNvPr>
          <p:cNvSpPr>
            <a:spLocks noGrp="1"/>
          </p:cNvSpPr>
          <p:nvPr>
            <p:ph idx="1"/>
          </p:nvPr>
        </p:nvSpPr>
        <p:spPr>
          <a:xfrm>
            <a:off x="108358" y="942937"/>
            <a:ext cx="11963400" cy="5851941"/>
          </a:xfrm>
        </p:spPr>
        <p:txBody>
          <a:bodyPr>
            <a:normAutofit/>
          </a:bodyPr>
          <a:lstStyle/>
          <a:p>
            <a:r>
              <a:rPr lang="es-ES" sz="2400" dirty="0"/>
              <a:t>Los valores atípicos son observaciones que son muy diferentes de la mayoría de las observaciones en la serie de tiempo (muy grande, muy pequeñas, o tiene una situación o un movimiento anormal…). Pueden ser errores sistemáticos, o simplemente pueden ser casos inusuales. Todos los métodos que hemos considerado hasta ahora (menos la intervención) no pueden hacer frente cuando se posee valores extremos. Muchas veces se opta por quitarlo del análisis, otras se trabaja el proceso de estimación.</a:t>
            </a:r>
          </a:p>
          <a:p>
            <a:endParaRPr lang="es-ES" sz="2400" dirty="0"/>
          </a:p>
          <a:p>
            <a:r>
              <a:rPr lang="es-ES" sz="2400" dirty="0"/>
              <a:t>Reemplazar los valores atípicos sin pensar en por qué han ocurrido es una práctica peligrosa. Pueden proporcionar información útil sobre el proceso que produjo los datos, y que debe tenerse en cuenta al realizar el pronóstico. Sin embargo, si estamos dispuestos a asumir que los valores atípicos son errores genuinos (sistemáticos), o que no ocurrirán en el período de pronóstico, reemplazarlos puede facilitar la tarea de estimación y de pronosticar.</a:t>
            </a:r>
          </a:p>
          <a:p>
            <a:endParaRPr lang="es-ES" sz="2400" dirty="0"/>
          </a:p>
          <a:p>
            <a:r>
              <a:rPr lang="es-ES" sz="2400" dirty="0"/>
              <a:t>La función </a:t>
            </a:r>
            <a:r>
              <a:rPr lang="es-ES" sz="2400" dirty="0" err="1"/>
              <a:t>tsoutliers</a:t>
            </a:r>
            <a:r>
              <a:rPr lang="es-ES" sz="2400" dirty="0"/>
              <a:t> () está diseñada para identificar valores atípicos y sugerir valores de reemplazo potenciales. Veamos el caso con el archivo </a:t>
            </a:r>
            <a:r>
              <a:rPr lang="es-ES" sz="2400" b="1" dirty="0" err="1"/>
              <a:t>gold</a:t>
            </a:r>
            <a:endParaRPr lang="en-US" sz="2400" b="1" dirty="0"/>
          </a:p>
        </p:txBody>
      </p:sp>
      <p:sp>
        <p:nvSpPr>
          <p:cNvPr id="4" name="Title 1">
            <a:extLst>
              <a:ext uri="{FF2B5EF4-FFF2-40B4-BE49-F238E27FC236}">
                <a16:creationId xmlns:a16="http://schemas.microsoft.com/office/drawing/2014/main" id="{97CDBFE1-1557-45DB-BA64-1B0FBA2339A5}"/>
              </a:ext>
            </a:extLst>
          </p:cNvPr>
          <p:cNvSpPr>
            <a:spLocks noGrp="1"/>
          </p:cNvSpPr>
          <p:nvPr>
            <p:ph type="title"/>
          </p:nvPr>
        </p:nvSpPr>
        <p:spPr>
          <a:xfrm>
            <a:off x="259359" y="63122"/>
            <a:ext cx="11418115" cy="809334"/>
          </a:xfrm>
        </p:spPr>
        <p:txBody>
          <a:bodyPr/>
          <a:lstStyle/>
          <a:p>
            <a:pPr algn="ctr"/>
            <a:r>
              <a:rPr lang="es-CR" dirty="0"/>
              <a:t>Valores faltantes y valores extremos</a:t>
            </a:r>
            <a:endParaRPr lang="en-US" dirty="0"/>
          </a:p>
        </p:txBody>
      </p:sp>
    </p:spTree>
    <p:extLst>
      <p:ext uri="{BB962C8B-B14F-4D97-AF65-F5344CB8AC3E}">
        <p14:creationId xmlns:p14="http://schemas.microsoft.com/office/powerpoint/2010/main" val="96877191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88C059-10C1-405E-8C6C-D379B9E2B5F8}"/>
              </a:ext>
            </a:extLst>
          </p:cNvPr>
          <p:cNvSpPr>
            <a:spLocks noGrp="1"/>
          </p:cNvSpPr>
          <p:nvPr>
            <p:ph idx="1"/>
          </p:nvPr>
        </p:nvSpPr>
        <p:spPr>
          <a:xfrm>
            <a:off x="192247" y="1095783"/>
            <a:ext cx="11740394" cy="4351338"/>
          </a:xfrm>
        </p:spPr>
        <p:txBody>
          <a:bodyPr>
            <a:normAutofit/>
          </a:bodyPr>
          <a:lstStyle/>
          <a:p>
            <a:pPr marL="0" indent="0">
              <a:buNone/>
            </a:pPr>
            <a:r>
              <a:rPr lang="es-CR" sz="2000" dirty="0"/>
              <a:t>En el presente caso, el valor “593.7” fue un error de digitación. </a:t>
            </a:r>
            <a:br>
              <a:rPr lang="es-CR" sz="2000" dirty="0"/>
            </a:br>
            <a:r>
              <a:rPr lang="es-CR" sz="2000" dirty="0"/>
              <a:t>El valor correcto era “493.7”</a:t>
            </a:r>
          </a:p>
          <a:p>
            <a:pPr marL="0" indent="0">
              <a:buNone/>
            </a:pPr>
            <a:endParaRPr lang="es-CR" sz="2000" dirty="0"/>
          </a:p>
          <a:p>
            <a:pPr marL="0" indent="0">
              <a:buNone/>
            </a:pPr>
            <a:endParaRPr lang="es-ES" sz="2000" dirty="0"/>
          </a:p>
          <a:p>
            <a:pPr marL="0" indent="0">
              <a:buNone/>
            </a:pPr>
            <a:r>
              <a:rPr lang="es-ES" sz="2000" dirty="0"/>
              <a:t>Otra función útil es </a:t>
            </a:r>
            <a:r>
              <a:rPr lang="es-ES" sz="2000" dirty="0" err="1"/>
              <a:t>tsclean</a:t>
            </a:r>
            <a:r>
              <a:rPr lang="es-ES" sz="2000" dirty="0"/>
              <a:t>() que identifica y reemplaza valores atípicos, y también reemplaza valores perdidos. Obviamente, esto debe usarse con cierta precaución, pero nos permite usar modelos de pronóstico que son sensibles a los valores atípicos, o que no manejan los valores faltantes. Por ejemplo, podríamos usar la función </a:t>
            </a:r>
            <a:r>
              <a:rPr lang="es-ES" sz="2000" dirty="0" err="1"/>
              <a:t>ets</a:t>
            </a:r>
            <a:r>
              <a:rPr lang="es-ES" sz="2000" dirty="0"/>
              <a:t> () en la serie </a:t>
            </a:r>
            <a:r>
              <a:rPr lang="es-ES" sz="2000" b="1" dirty="0" err="1"/>
              <a:t>gold</a:t>
            </a:r>
            <a:r>
              <a:rPr lang="es-ES" sz="2000" dirty="0"/>
              <a:t>, después de aplicar </a:t>
            </a:r>
            <a:r>
              <a:rPr lang="es-ES" sz="2000" dirty="0" err="1"/>
              <a:t>tsclean</a:t>
            </a:r>
            <a:r>
              <a:rPr lang="es-ES" sz="2000" dirty="0"/>
              <a:t> ().</a:t>
            </a:r>
            <a:endParaRPr lang="en-US" sz="2000" dirty="0"/>
          </a:p>
        </p:txBody>
      </p:sp>
      <p:sp>
        <p:nvSpPr>
          <p:cNvPr id="4" name="Title 1">
            <a:extLst>
              <a:ext uri="{FF2B5EF4-FFF2-40B4-BE49-F238E27FC236}">
                <a16:creationId xmlns:a16="http://schemas.microsoft.com/office/drawing/2014/main" id="{1368C390-F8EA-4312-BB2B-E8CFFCB48FDA}"/>
              </a:ext>
            </a:extLst>
          </p:cNvPr>
          <p:cNvSpPr>
            <a:spLocks noGrp="1"/>
          </p:cNvSpPr>
          <p:nvPr>
            <p:ph type="title"/>
          </p:nvPr>
        </p:nvSpPr>
        <p:spPr>
          <a:xfrm>
            <a:off x="259359" y="63122"/>
            <a:ext cx="11418115" cy="809334"/>
          </a:xfrm>
        </p:spPr>
        <p:txBody>
          <a:bodyPr/>
          <a:lstStyle/>
          <a:p>
            <a:pPr algn="ctr"/>
            <a:r>
              <a:rPr lang="es-CR" dirty="0"/>
              <a:t>Valores faltantes y valores extremos</a:t>
            </a:r>
            <a:endParaRPr lang="en-US" dirty="0"/>
          </a:p>
        </p:txBody>
      </p:sp>
      <p:pic>
        <p:nvPicPr>
          <p:cNvPr id="5" name="Picture 4">
            <a:extLst>
              <a:ext uri="{FF2B5EF4-FFF2-40B4-BE49-F238E27FC236}">
                <a16:creationId xmlns:a16="http://schemas.microsoft.com/office/drawing/2014/main" id="{72091617-B716-4BA7-ADC5-E133FC5D042E}"/>
              </a:ext>
            </a:extLst>
          </p:cNvPr>
          <p:cNvPicPr>
            <a:picLocks noChangeAspect="1"/>
          </p:cNvPicPr>
          <p:nvPr/>
        </p:nvPicPr>
        <p:blipFill>
          <a:blip r:embed="rId2"/>
          <a:stretch>
            <a:fillRect/>
          </a:stretch>
        </p:blipFill>
        <p:spPr>
          <a:xfrm>
            <a:off x="7884951" y="872456"/>
            <a:ext cx="3146571" cy="1537874"/>
          </a:xfrm>
          <a:prstGeom prst="rect">
            <a:avLst/>
          </a:prstGeom>
        </p:spPr>
      </p:pic>
      <p:pic>
        <p:nvPicPr>
          <p:cNvPr id="6" name="Picture 5">
            <a:extLst>
              <a:ext uri="{FF2B5EF4-FFF2-40B4-BE49-F238E27FC236}">
                <a16:creationId xmlns:a16="http://schemas.microsoft.com/office/drawing/2014/main" id="{AB3862EE-4DFC-4D45-87EB-1147628E2C2A}"/>
              </a:ext>
            </a:extLst>
          </p:cNvPr>
          <p:cNvPicPr>
            <a:picLocks noChangeAspect="1"/>
          </p:cNvPicPr>
          <p:nvPr/>
        </p:nvPicPr>
        <p:blipFill>
          <a:blip r:embed="rId3"/>
          <a:stretch>
            <a:fillRect/>
          </a:stretch>
        </p:blipFill>
        <p:spPr>
          <a:xfrm>
            <a:off x="1428923" y="3959603"/>
            <a:ext cx="3537357" cy="2653018"/>
          </a:xfrm>
          <a:prstGeom prst="rect">
            <a:avLst/>
          </a:prstGeom>
        </p:spPr>
      </p:pic>
      <p:sp>
        <p:nvSpPr>
          <p:cNvPr id="7" name="Arrow: Right 6">
            <a:extLst>
              <a:ext uri="{FF2B5EF4-FFF2-40B4-BE49-F238E27FC236}">
                <a16:creationId xmlns:a16="http://schemas.microsoft.com/office/drawing/2014/main" id="{AF9A7D8A-DCD5-4C29-886C-367D7CAA777A}"/>
              </a:ext>
            </a:extLst>
          </p:cNvPr>
          <p:cNvSpPr/>
          <p:nvPr/>
        </p:nvSpPr>
        <p:spPr>
          <a:xfrm>
            <a:off x="5737663" y="5147693"/>
            <a:ext cx="716673" cy="2768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3D2FD6A-0510-426A-9EFB-EAD8C8BBFCC1}"/>
              </a:ext>
            </a:extLst>
          </p:cNvPr>
          <p:cNvSpPr txBox="1"/>
          <p:nvPr/>
        </p:nvSpPr>
        <p:spPr>
          <a:xfrm>
            <a:off x="6786693" y="4962945"/>
            <a:ext cx="4429387" cy="646331"/>
          </a:xfrm>
          <a:prstGeom prst="rect">
            <a:avLst/>
          </a:prstGeom>
          <a:noFill/>
        </p:spPr>
        <p:txBody>
          <a:bodyPr wrap="square" rtlCol="0">
            <a:spAutoFit/>
          </a:bodyPr>
          <a:lstStyle/>
          <a:p>
            <a:pPr algn="just"/>
            <a:r>
              <a:rPr lang="es-ES" dirty="0"/>
              <a:t>Los valores atípicos y faltantes se han reemplazado por valores estimados.</a:t>
            </a:r>
            <a:endParaRPr lang="en-US" dirty="0"/>
          </a:p>
        </p:txBody>
      </p:sp>
    </p:spTree>
    <p:extLst>
      <p:ext uri="{BB962C8B-B14F-4D97-AF65-F5344CB8AC3E}">
        <p14:creationId xmlns:p14="http://schemas.microsoft.com/office/powerpoint/2010/main" val="1381077790"/>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F3E5F748-54A6-48B9-982C-35338F2918B7}"/>
              </a:ext>
            </a:extLst>
          </p:cNvPr>
          <p:cNvSpPr txBox="1">
            <a:spLocks/>
          </p:cNvSpPr>
          <p:nvPr/>
        </p:nvSpPr>
        <p:spPr>
          <a:xfrm>
            <a:off x="609600" y="58614"/>
            <a:ext cx="10972800"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a:t>Índice</a:t>
            </a:r>
            <a:endParaRPr lang="es-CR" dirty="0"/>
          </a:p>
        </p:txBody>
      </p:sp>
      <p:sp>
        <p:nvSpPr>
          <p:cNvPr id="5" name="3 Elipse">
            <a:extLst>
              <a:ext uri="{FF2B5EF4-FFF2-40B4-BE49-F238E27FC236}">
                <a16:creationId xmlns:a16="http://schemas.microsoft.com/office/drawing/2014/main" id="{15E93677-2C0F-40E9-A292-EA90C7EE6090}"/>
              </a:ext>
            </a:extLst>
          </p:cNvPr>
          <p:cNvSpPr/>
          <p:nvPr/>
        </p:nvSpPr>
        <p:spPr>
          <a:xfrm>
            <a:off x="719403" y="1401122"/>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1</a:t>
            </a:r>
          </a:p>
        </p:txBody>
      </p:sp>
      <p:sp>
        <p:nvSpPr>
          <p:cNvPr id="6" name="4 Elipse">
            <a:extLst>
              <a:ext uri="{FF2B5EF4-FFF2-40B4-BE49-F238E27FC236}">
                <a16:creationId xmlns:a16="http://schemas.microsoft.com/office/drawing/2014/main" id="{DC984136-0EA0-4431-B28D-62E701BC6E7D}"/>
              </a:ext>
            </a:extLst>
          </p:cNvPr>
          <p:cNvSpPr/>
          <p:nvPr/>
        </p:nvSpPr>
        <p:spPr>
          <a:xfrm>
            <a:off x="719403" y="3393116"/>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2</a:t>
            </a:r>
          </a:p>
        </p:txBody>
      </p:sp>
      <p:sp>
        <p:nvSpPr>
          <p:cNvPr id="7" name="5 Elipse">
            <a:extLst>
              <a:ext uri="{FF2B5EF4-FFF2-40B4-BE49-F238E27FC236}">
                <a16:creationId xmlns:a16="http://schemas.microsoft.com/office/drawing/2014/main" id="{D8F8DC89-5271-4371-A0E3-29A433D033A5}"/>
              </a:ext>
            </a:extLst>
          </p:cNvPr>
          <p:cNvSpPr/>
          <p:nvPr/>
        </p:nvSpPr>
        <p:spPr>
          <a:xfrm>
            <a:off x="719403" y="5409340"/>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3</a:t>
            </a:r>
          </a:p>
        </p:txBody>
      </p:sp>
      <p:sp>
        <p:nvSpPr>
          <p:cNvPr id="8" name="6 Elipse">
            <a:extLst>
              <a:ext uri="{FF2B5EF4-FFF2-40B4-BE49-F238E27FC236}">
                <a16:creationId xmlns:a16="http://schemas.microsoft.com/office/drawing/2014/main" id="{560688F9-D0A3-42CA-B12F-60658E947C04}"/>
              </a:ext>
            </a:extLst>
          </p:cNvPr>
          <p:cNvSpPr/>
          <p:nvPr/>
        </p:nvSpPr>
        <p:spPr>
          <a:xfrm>
            <a:off x="6576054" y="1401122"/>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4</a:t>
            </a:r>
          </a:p>
        </p:txBody>
      </p:sp>
      <p:sp>
        <p:nvSpPr>
          <p:cNvPr id="10" name="9 Rectángulo redondeado">
            <a:extLst>
              <a:ext uri="{FF2B5EF4-FFF2-40B4-BE49-F238E27FC236}">
                <a16:creationId xmlns:a16="http://schemas.microsoft.com/office/drawing/2014/main" id="{290C1C2F-38AF-4E91-B24A-06E437CD0F0E}"/>
              </a:ext>
            </a:extLst>
          </p:cNvPr>
          <p:cNvSpPr/>
          <p:nvPr/>
        </p:nvSpPr>
        <p:spPr>
          <a:xfrm>
            <a:off x="2639616" y="1401122"/>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Fundamentos</a:t>
            </a:r>
          </a:p>
        </p:txBody>
      </p:sp>
      <p:sp>
        <p:nvSpPr>
          <p:cNvPr id="11" name="10 Rectángulo redondeado">
            <a:extLst>
              <a:ext uri="{FF2B5EF4-FFF2-40B4-BE49-F238E27FC236}">
                <a16:creationId xmlns:a16="http://schemas.microsoft.com/office/drawing/2014/main" id="{F5751BD8-8FC5-44D8-940A-52DA5C79C80A}"/>
              </a:ext>
            </a:extLst>
          </p:cNvPr>
          <p:cNvSpPr/>
          <p:nvPr/>
        </p:nvSpPr>
        <p:spPr>
          <a:xfrm>
            <a:off x="2740343" y="3393116"/>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debemos analizarlo de forma diferente?</a:t>
            </a:r>
          </a:p>
        </p:txBody>
      </p:sp>
      <p:sp>
        <p:nvSpPr>
          <p:cNvPr id="13" name="12 Rectángulo redondeado">
            <a:extLst>
              <a:ext uri="{FF2B5EF4-FFF2-40B4-BE49-F238E27FC236}">
                <a16:creationId xmlns:a16="http://schemas.microsoft.com/office/drawing/2014/main" id="{A0FC8252-27A7-4CA1-8450-6DAE7992941C}"/>
              </a:ext>
            </a:extLst>
          </p:cNvPr>
          <p:cNvSpPr/>
          <p:nvPr/>
        </p:nvSpPr>
        <p:spPr>
          <a:xfrm>
            <a:off x="8784299" y="1401122"/>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Efectos de calendario</a:t>
            </a:r>
          </a:p>
        </p:txBody>
      </p:sp>
      <p:sp>
        <p:nvSpPr>
          <p:cNvPr id="17" name="16 Rectángulo redondeado">
            <a:extLst>
              <a:ext uri="{FF2B5EF4-FFF2-40B4-BE49-F238E27FC236}">
                <a16:creationId xmlns:a16="http://schemas.microsoft.com/office/drawing/2014/main" id="{283EEA12-23FD-458A-BFDF-3F583992CA1A}"/>
              </a:ext>
            </a:extLst>
          </p:cNvPr>
          <p:cNvSpPr/>
          <p:nvPr/>
        </p:nvSpPr>
        <p:spPr>
          <a:xfrm>
            <a:off x="2740343" y="5409340"/>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Modelo ARIMA con intervención</a:t>
            </a:r>
          </a:p>
        </p:txBody>
      </p:sp>
      <p:sp>
        <p:nvSpPr>
          <p:cNvPr id="12" name="6 Elipse">
            <a:extLst>
              <a:ext uri="{FF2B5EF4-FFF2-40B4-BE49-F238E27FC236}">
                <a16:creationId xmlns:a16="http://schemas.microsoft.com/office/drawing/2014/main" id="{6E6F3B15-486F-476E-92E4-8E32F5162D3D}"/>
              </a:ext>
            </a:extLst>
          </p:cNvPr>
          <p:cNvSpPr/>
          <p:nvPr/>
        </p:nvSpPr>
        <p:spPr>
          <a:xfrm>
            <a:off x="6576054" y="3393116"/>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5</a:t>
            </a:r>
          </a:p>
        </p:txBody>
      </p:sp>
      <p:sp>
        <p:nvSpPr>
          <p:cNvPr id="15" name="12 Rectángulo redondeado">
            <a:extLst>
              <a:ext uri="{FF2B5EF4-FFF2-40B4-BE49-F238E27FC236}">
                <a16:creationId xmlns:a16="http://schemas.microsoft.com/office/drawing/2014/main" id="{76B57E1A-B6C4-45F1-BAE1-FE0E4F0F5E4E}"/>
              </a:ext>
            </a:extLst>
          </p:cNvPr>
          <p:cNvSpPr/>
          <p:nvPr/>
        </p:nvSpPr>
        <p:spPr>
          <a:xfrm>
            <a:off x="8784298" y="3393116"/>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Valores faltantes y valores extremos</a:t>
            </a:r>
          </a:p>
        </p:txBody>
      </p:sp>
      <p:sp>
        <p:nvSpPr>
          <p:cNvPr id="14" name="6 Elipse">
            <a:extLst>
              <a:ext uri="{FF2B5EF4-FFF2-40B4-BE49-F238E27FC236}">
                <a16:creationId xmlns:a16="http://schemas.microsoft.com/office/drawing/2014/main" id="{3D7B9F28-0B2D-4E20-AEC3-EBBDF2A44284}"/>
              </a:ext>
            </a:extLst>
          </p:cNvPr>
          <p:cNvSpPr/>
          <p:nvPr/>
        </p:nvSpPr>
        <p:spPr>
          <a:xfrm>
            <a:off x="6576054" y="5328989"/>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6</a:t>
            </a:r>
          </a:p>
        </p:txBody>
      </p:sp>
      <p:sp>
        <p:nvSpPr>
          <p:cNvPr id="16" name="12 Rectángulo redondeado">
            <a:extLst>
              <a:ext uri="{FF2B5EF4-FFF2-40B4-BE49-F238E27FC236}">
                <a16:creationId xmlns:a16="http://schemas.microsoft.com/office/drawing/2014/main" id="{1A26AFE6-01E7-4E64-94F4-50DC4FB907C1}"/>
              </a:ext>
            </a:extLst>
          </p:cNvPr>
          <p:cNvSpPr/>
          <p:nvPr/>
        </p:nvSpPr>
        <p:spPr>
          <a:xfrm>
            <a:off x="8784298" y="5328989"/>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Para la tarea…</a:t>
            </a:r>
          </a:p>
        </p:txBody>
      </p:sp>
    </p:spTree>
    <p:extLst>
      <p:ext uri="{BB962C8B-B14F-4D97-AF65-F5344CB8AC3E}">
        <p14:creationId xmlns:p14="http://schemas.microsoft.com/office/powerpoint/2010/main" val="183951118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8955A-953B-46F8-9FED-5FC3F6998A0A}"/>
              </a:ext>
            </a:extLst>
          </p:cNvPr>
          <p:cNvSpPr>
            <a:spLocks noGrp="1"/>
          </p:cNvSpPr>
          <p:nvPr>
            <p:ph type="title"/>
          </p:nvPr>
        </p:nvSpPr>
        <p:spPr>
          <a:xfrm>
            <a:off x="334860" y="230902"/>
            <a:ext cx="11518783" cy="725444"/>
          </a:xfrm>
        </p:spPr>
        <p:txBody>
          <a:bodyPr/>
          <a:lstStyle/>
          <a:p>
            <a:pPr algn="ctr"/>
            <a:r>
              <a:rPr lang="es-CR" dirty="0"/>
              <a:t>Para la siguiente tarea…</a:t>
            </a:r>
            <a:endParaRPr lang="en-US" dirty="0"/>
          </a:p>
        </p:txBody>
      </p:sp>
      <p:sp>
        <p:nvSpPr>
          <p:cNvPr id="3" name="Content Placeholder 2">
            <a:extLst>
              <a:ext uri="{FF2B5EF4-FFF2-40B4-BE49-F238E27FC236}">
                <a16:creationId xmlns:a16="http://schemas.microsoft.com/office/drawing/2014/main" id="{BA6D7846-B2AA-453B-B556-56F3FAF63AB7}"/>
              </a:ext>
            </a:extLst>
          </p:cNvPr>
          <p:cNvSpPr>
            <a:spLocks noGrp="1"/>
          </p:cNvSpPr>
          <p:nvPr>
            <p:ph idx="1"/>
          </p:nvPr>
        </p:nvSpPr>
        <p:spPr>
          <a:xfrm>
            <a:off x="263552" y="1270109"/>
            <a:ext cx="11661398" cy="1842207"/>
          </a:xfrm>
        </p:spPr>
        <p:txBody>
          <a:bodyPr>
            <a:normAutofit/>
          </a:bodyPr>
          <a:lstStyle/>
          <a:p>
            <a:r>
              <a:rPr lang="es-CR" sz="2400" dirty="0"/>
              <a:t>Si cree que en la serie posee intervención, entonces aplique el análisis visto en clases.</a:t>
            </a:r>
          </a:p>
          <a:p>
            <a:r>
              <a:rPr lang="es-CR" sz="2400" dirty="0"/>
              <a:t>Sino, por favor modifique una parte de su serie, y aplique la intervención, y compare los resultados y la mejora de haber aplicado la intervención.</a:t>
            </a:r>
            <a:endParaRPr lang="en-US" sz="2400" dirty="0"/>
          </a:p>
        </p:txBody>
      </p:sp>
      <p:pic>
        <p:nvPicPr>
          <p:cNvPr id="12290" name="Picture 2" descr="Imagen relacionada">
            <a:extLst>
              <a:ext uri="{FF2B5EF4-FFF2-40B4-BE49-F238E27FC236}">
                <a16:creationId xmlns:a16="http://schemas.microsoft.com/office/drawing/2014/main" id="{35EEA13C-D418-460D-8352-682D23E0B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134" y="3112316"/>
            <a:ext cx="4768551" cy="353508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Resultado de imagen para data">
            <a:extLst>
              <a:ext uri="{FF2B5EF4-FFF2-40B4-BE49-F238E27FC236}">
                <a16:creationId xmlns:a16="http://schemas.microsoft.com/office/drawing/2014/main" id="{085E65F4-4B3B-40C0-9356-E33D9D5EC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251" y="3315312"/>
            <a:ext cx="5632369" cy="3129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156251"/>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ABD6E-20EA-4047-BB91-8083426E07C8}"/>
              </a:ext>
            </a:extLst>
          </p:cNvPr>
          <p:cNvSpPr>
            <a:spLocks noGrp="1"/>
          </p:cNvSpPr>
          <p:nvPr>
            <p:ph type="title"/>
          </p:nvPr>
        </p:nvSpPr>
        <p:spPr>
          <a:xfrm>
            <a:off x="695587" y="21177"/>
            <a:ext cx="10515600" cy="742221"/>
          </a:xfrm>
        </p:spPr>
        <p:txBody>
          <a:bodyPr/>
          <a:lstStyle/>
          <a:p>
            <a:pPr algn="ctr"/>
            <a:r>
              <a:rPr lang="es-CR" dirty="0"/>
              <a:t>Conclusión</a:t>
            </a:r>
            <a:endParaRPr lang="en-US" dirty="0"/>
          </a:p>
        </p:txBody>
      </p:sp>
      <p:sp>
        <p:nvSpPr>
          <p:cNvPr id="3" name="Content Placeholder 2">
            <a:extLst>
              <a:ext uri="{FF2B5EF4-FFF2-40B4-BE49-F238E27FC236}">
                <a16:creationId xmlns:a16="http://schemas.microsoft.com/office/drawing/2014/main" id="{A6EC29B9-2C61-4C8B-BDE5-318AA2AAC133}"/>
              </a:ext>
            </a:extLst>
          </p:cNvPr>
          <p:cNvSpPr>
            <a:spLocks noGrp="1"/>
          </p:cNvSpPr>
          <p:nvPr>
            <p:ph idx="1"/>
          </p:nvPr>
        </p:nvSpPr>
        <p:spPr>
          <a:xfrm>
            <a:off x="108357" y="872456"/>
            <a:ext cx="9018865" cy="5872088"/>
          </a:xfrm>
        </p:spPr>
        <p:txBody>
          <a:bodyPr>
            <a:normAutofit/>
          </a:bodyPr>
          <a:lstStyle/>
          <a:p>
            <a:pPr algn="just"/>
            <a:r>
              <a:rPr lang="es-CR" sz="2400" dirty="0"/>
              <a:t>El presente capítulo amplió los modelos ARIMA mediante la introducción del análisis por intervención.</a:t>
            </a:r>
          </a:p>
          <a:p>
            <a:pPr algn="just"/>
            <a:endParaRPr lang="es-CR" sz="2400" dirty="0"/>
          </a:p>
          <a:p>
            <a:pPr algn="just"/>
            <a:r>
              <a:rPr lang="es-CR" sz="2400" dirty="0"/>
              <a:t>La intervención se puede utilizar tanto para un solo hecho irregular, así como para un cambio de nivel de cierto período.</a:t>
            </a:r>
          </a:p>
          <a:p>
            <a:pPr algn="just"/>
            <a:endParaRPr lang="es-CR" sz="2400" dirty="0"/>
          </a:p>
          <a:p>
            <a:pPr algn="just"/>
            <a:r>
              <a:rPr lang="es-CR" sz="2400" dirty="0"/>
              <a:t>Existen dos tipos de intervenciones: las variables indicadores y los </a:t>
            </a:r>
            <a:r>
              <a:rPr lang="es-CR" sz="2400" dirty="0" err="1"/>
              <a:t>polinomeos</a:t>
            </a:r>
            <a:r>
              <a:rPr lang="es-CR" sz="2400" dirty="0"/>
              <a:t> en los términos de error.</a:t>
            </a:r>
          </a:p>
          <a:p>
            <a:pPr algn="just"/>
            <a:endParaRPr lang="es-CR" sz="2400" dirty="0"/>
          </a:p>
          <a:p>
            <a:pPr algn="just"/>
            <a:r>
              <a:rPr lang="es-CR" sz="2400" dirty="0"/>
              <a:t>Los días festivos, años bisiestos, etc., se pueden pensar somo intervenciones recurrentes.</a:t>
            </a:r>
          </a:p>
          <a:p>
            <a:pPr algn="just"/>
            <a:endParaRPr lang="es-CR" sz="2400" dirty="0"/>
          </a:p>
          <a:p>
            <a:pPr algn="just"/>
            <a:r>
              <a:rPr lang="es-CR" sz="2400" dirty="0"/>
              <a:t>Finalmente, se pueden utilizar ciertas funciones en la limpieza de valores faltantes, así como la detección de valores extremos</a:t>
            </a:r>
            <a:endParaRPr lang="en-US" sz="2400" dirty="0"/>
          </a:p>
        </p:txBody>
      </p:sp>
      <p:pic>
        <p:nvPicPr>
          <p:cNvPr id="14338" name="Picture 2" descr="Resultado de imagen para time series">
            <a:extLst>
              <a:ext uri="{FF2B5EF4-FFF2-40B4-BE49-F238E27FC236}">
                <a16:creationId xmlns:a16="http://schemas.microsoft.com/office/drawing/2014/main" id="{F80233D4-800B-42B0-828B-ABFDDC388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3057" y="1107348"/>
            <a:ext cx="2432806" cy="2432806"/>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Resultado de imagen para time series">
            <a:extLst>
              <a:ext uri="{FF2B5EF4-FFF2-40B4-BE49-F238E27FC236}">
                <a16:creationId xmlns:a16="http://schemas.microsoft.com/office/drawing/2014/main" id="{EF75685F-D72C-49F1-B3C7-CB4879A2B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3057" y="4083341"/>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32950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8428E49-2D9B-45AE-86C7-1539F9119F1A}"/>
              </a:ext>
            </a:extLst>
          </p:cNvPr>
          <p:cNvSpPr>
            <a:spLocks noGrp="1"/>
          </p:cNvSpPr>
          <p:nvPr>
            <p:ph type="title"/>
          </p:nvPr>
        </p:nvSpPr>
        <p:spPr>
          <a:xfrm>
            <a:off x="838200" y="79899"/>
            <a:ext cx="10515600" cy="784167"/>
          </a:xfrm>
        </p:spPr>
        <p:txBody>
          <a:bodyPr/>
          <a:lstStyle/>
          <a:p>
            <a:pPr algn="ctr"/>
            <a:r>
              <a:rPr lang="es-CR" dirty="0"/>
              <a:t>Preámbulo</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51D0846-90CB-4DB4-8EBD-E0DC0949A86C}"/>
                  </a:ext>
                </a:extLst>
              </p:cNvPr>
              <p:cNvSpPr>
                <a:spLocks noGrp="1"/>
              </p:cNvSpPr>
              <p:nvPr>
                <p:ph idx="1"/>
              </p:nvPr>
            </p:nvSpPr>
            <p:spPr>
              <a:xfrm>
                <a:off x="250971" y="953170"/>
                <a:ext cx="11644618" cy="1102133"/>
              </a:xfrm>
            </p:spPr>
            <p:txBody>
              <a:bodyPr>
                <a:normAutofit/>
              </a:bodyPr>
              <a:lstStyle/>
              <a:p>
                <a:pPr algn="just"/>
                <a:r>
                  <a:rPr lang="es-CR" sz="2400" dirty="0"/>
                  <a:t>Normalmente TODO análisis de intervención requiere de un conocimiento de la serie para saber exactamente qué acontecimiento sucedió y por lo tanto el querer ajustar una intervención en un período </a:t>
                </a:r>
                <a:r>
                  <a:rPr lang="es-CR" sz="2400" i="1" dirty="0"/>
                  <a:t>t, </a:t>
                </a:r>
                <a:r>
                  <a:rPr lang="es-CR" sz="2400" dirty="0"/>
                  <a:t>o diversos periodos </a:t>
                </a:r>
                <a14:m>
                  <m:oMath xmlns:m="http://schemas.openxmlformats.org/officeDocument/2006/math">
                    <m:sSub>
                      <m:sSubPr>
                        <m:ctrlPr>
                          <a:rPr lang="es-CR" sz="2400" b="0" i="1" smtClean="0">
                            <a:latin typeface="Cambria Math" panose="02040503050406030204" pitchFamily="18" charset="0"/>
                          </a:rPr>
                        </m:ctrlPr>
                      </m:sSubPr>
                      <m:e>
                        <m:r>
                          <a:rPr lang="es-CR" sz="2400" b="0" i="1" smtClean="0">
                            <a:latin typeface="Cambria Math"/>
                          </a:rPr>
                          <m:t>𝑡</m:t>
                        </m:r>
                      </m:e>
                      <m:sub>
                        <m:r>
                          <a:rPr lang="es-CR" sz="2400" b="0" i="1" smtClean="0">
                            <a:latin typeface="Cambria Math"/>
                          </a:rPr>
                          <m:t>𝑖</m:t>
                        </m:r>
                      </m:sub>
                    </m:sSub>
                  </m:oMath>
                </a14:m>
                <a:r>
                  <a:rPr lang="es-CR" sz="2400" dirty="0"/>
                  <a:t>…</a:t>
                </a:r>
                <a:endParaRPr lang="en-US" sz="2400" dirty="0"/>
              </a:p>
            </p:txBody>
          </p:sp>
        </mc:Choice>
        <mc:Fallback xmlns="">
          <p:sp>
            <p:nvSpPr>
              <p:cNvPr id="5" name="Content Placeholder 2">
                <a:extLst>
                  <a:ext uri="{FF2B5EF4-FFF2-40B4-BE49-F238E27FC236}">
                    <a16:creationId xmlns:a16="http://schemas.microsoft.com/office/drawing/2014/main" xmlns="" id="{E51D0846-90CB-4DB4-8EBD-E0DC0949A86C}"/>
                  </a:ext>
                </a:extLst>
              </p:cNvPr>
              <p:cNvSpPr>
                <a:spLocks noGrp="1" noRot="1" noChangeAspect="1" noMove="1" noResize="1" noEditPoints="1" noAdjustHandles="1" noChangeArrowheads="1" noChangeShapeType="1" noTextEdit="1"/>
              </p:cNvSpPr>
              <p:nvPr>
                <p:ph idx="1"/>
              </p:nvPr>
            </p:nvSpPr>
            <p:spPr>
              <a:xfrm>
                <a:off x="250971" y="953170"/>
                <a:ext cx="11644618" cy="1102133"/>
              </a:xfrm>
              <a:blipFill rotWithShape="1">
                <a:blip r:embed="rId2"/>
                <a:stretch>
                  <a:fillRect l="-681" t="-7735" r="-838" b="-10497"/>
                </a:stretch>
              </a:blipFill>
            </p:spPr>
            <p:txBody>
              <a:bodyPr/>
              <a:lstStyle/>
              <a:p>
                <a:r>
                  <a:rPr lang="es-CR">
                    <a:noFill/>
                  </a:rPr>
                  <a:t> </a:t>
                </a:r>
              </a:p>
            </p:txBody>
          </p:sp>
        </mc:Fallback>
      </mc:AlternateContent>
      <p:pic>
        <p:nvPicPr>
          <p:cNvPr id="2050" name="Picture 2" descr="Resultado de imagen para answer">
            <a:extLst>
              <a:ext uri="{FF2B5EF4-FFF2-40B4-BE49-F238E27FC236}">
                <a16:creationId xmlns:a16="http://schemas.microsoft.com/office/drawing/2014/main" id="{CB214014-9578-4217-95C6-71BE4948C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895" y="2477627"/>
            <a:ext cx="9594209" cy="4191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12146"/>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F4B219-2D13-4F72-BF24-3377BC36E07F}"/>
              </a:ext>
            </a:extLst>
          </p:cNvPr>
          <p:cNvSpPr>
            <a:spLocks noGrp="1"/>
          </p:cNvSpPr>
          <p:nvPr>
            <p:ph type="title"/>
          </p:nvPr>
        </p:nvSpPr>
        <p:spPr/>
        <p:txBody>
          <a:bodyPr/>
          <a:lstStyle/>
          <a:p>
            <a:endParaRPr lang="es-CR"/>
          </a:p>
        </p:txBody>
      </p:sp>
      <p:sp>
        <p:nvSpPr>
          <p:cNvPr id="3" name="Marcador de contenido 2">
            <a:extLst>
              <a:ext uri="{FF2B5EF4-FFF2-40B4-BE49-F238E27FC236}">
                <a16:creationId xmlns:a16="http://schemas.microsoft.com/office/drawing/2014/main" id="{199FF2AC-FCBC-4380-BD62-47AF3AB39F76}"/>
              </a:ext>
            </a:extLst>
          </p:cNvPr>
          <p:cNvSpPr>
            <a:spLocks noGrp="1"/>
          </p:cNvSpPr>
          <p:nvPr>
            <p:ph idx="1"/>
          </p:nvPr>
        </p:nvSpPr>
        <p:spPr/>
        <p:txBody>
          <a:bodyPr/>
          <a:lstStyle/>
          <a:p>
            <a:endParaRPr lang="es-CR"/>
          </a:p>
        </p:txBody>
      </p:sp>
      <p:pic>
        <p:nvPicPr>
          <p:cNvPr id="4" name="Picture 2" descr="Resultado de imagen para the end">
            <a:extLst>
              <a:ext uri="{FF2B5EF4-FFF2-40B4-BE49-F238E27FC236}">
                <a16:creationId xmlns:a16="http://schemas.microsoft.com/office/drawing/2014/main" id="{FD9C9518-02B5-452B-A99D-8E203AB1382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27263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F3E5F748-54A6-48B9-982C-35338F2918B7}"/>
              </a:ext>
            </a:extLst>
          </p:cNvPr>
          <p:cNvSpPr txBox="1">
            <a:spLocks/>
          </p:cNvSpPr>
          <p:nvPr/>
        </p:nvSpPr>
        <p:spPr>
          <a:xfrm>
            <a:off x="609600" y="58614"/>
            <a:ext cx="10972800"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a:t>Índice</a:t>
            </a:r>
            <a:endParaRPr lang="es-CR" dirty="0"/>
          </a:p>
        </p:txBody>
      </p:sp>
      <p:sp>
        <p:nvSpPr>
          <p:cNvPr id="5" name="3 Elipse">
            <a:extLst>
              <a:ext uri="{FF2B5EF4-FFF2-40B4-BE49-F238E27FC236}">
                <a16:creationId xmlns:a16="http://schemas.microsoft.com/office/drawing/2014/main" id="{15E93677-2C0F-40E9-A292-EA90C7EE6090}"/>
              </a:ext>
            </a:extLst>
          </p:cNvPr>
          <p:cNvSpPr/>
          <p:nvPr/>
        </p:nvSpPr>
        <p:spPr>
          <a:xfrm>
            <a:off x="719403" y="1401122"/>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1</a:t>
            </a:r>
          </a:p>
        </p:txBody>
      </p:sp>
      <p:sp>
        <p:nvSpPr>
          <p:cNvPr id="6" name="4 Elipse">
            <a:extLst>
              <a:ext uri="{FF2B5EF4-FFF2-40B4-BE49-F238E27FC236}">
                <a16:creationId xmlns:a16="http://schemas.microsoft.com/office/drawing/2014/main" id="{DC984136-0EA0-4431-B28D-62E701BC6E7D}"/>
              </a:ext>
            </a:extLst>
          </p:cNvPr>
          <p:cNvSpPr/>
          <p:nvPr/>
        </p:nvSpPr>
        <p:spPr>
          <a:xfrm>
            <a:off x="719403" y="3393116"/>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2</a:t>
            </a:r>
          </a:p>
        </p:txBody>
      </p:sp>
      <p:sp>
        <p:nvSpPr>
          <p:cNvPr id="7" name="5 Elipse">
            <a:extLst>
              <a:ext uri="{FF2B5EF4-FFF2-40B4-BE49-F238E27FC236}">
                <a16:creationId xmlns:a16="http://schemas.microsoft.com/office/drawing/2014/main" id="{D8F8DC89-5271-4371-A0E3-29A433D033A5}"/>
              </a:ext>
            </a:extLst>
          </p:cNvPr>
          <p:cNvSpPr/>
          <p:nvPr/>
        </p:nvSpPr>
        <p:spPr>
          <a:xfrm>
            <a:off x="719403" y="5409340"/>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3</a:t>
            </a:r>
          </a:p>
        </p:txBody>
      </p:sp>
      <p:sp>
        <p:nvSpPr>
          <p:cNvPr id="8" name="6 Elipse">
            <a:extLst>
              <a:ext uri="{FF2B5EF4-FFF2-40B4-BE49-F238E27FC236}">
                <a16:creationId xmlns:a16="http://schemas.microsoft.com/office/drawing/2014/main" id="{560688F9-D0A3-42CA-B12F-60658E947C04}"/>
              </a:ext>
            </a:extLst>
          </p:cNvPr>
          <p:cNvSpPr/>
          <p:nvPr/>
        </p:nvSpPr>
        <p:spPr>
          <a:xfrm>
            <a:off x="6576054" y="1401122"/>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4</a:t>
            </a:r>
          </a:p>
        </p:txBody>
      </p:sp>
      <p:sp>
        <p:nvSpPr>
          <p:cNvPr id="10" name="9 Rectángulo redondeado">
            <a:extLst>
              <a:ext uri="{FF2B5EF4-FFF2-40B4-BE49-F238E27FC236}">
                <a16:creationId xmlns:a16="http://schemas.microsoft.com/office/drawing/2014/main" id="{290C1C2F-38AF-4E91-B24A-06E437CD0F0E}"/>
              </a:ext>
            </a:extLst>
          </p:cNvPr>
          <p:cNvSpPr/>
          <p:nvPr/>
        </p:nvSpPr>
        <p:spPr>
          <a:xfrm>
            <a:off x="2639616" y="1401122"/>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Fundamentos</a:t>
            </a:r>
          </a:p>
        </p:txBody>
      </p:sp>
      <p:sp>
        <p:nvSpPr>
          <p:cNvPr id="11" name="10 Rectángulo redondeado">
            <a:extLst>
              <a:ext uri="{FF2B5EF4-FFF2-40B4-BE49-F238E27FC236}">
                <a16:creationId xmlns:a16="http://schemas.microsoft.com/office/drawing/2014/main" id="{F5751BD8-8FC5-44D8-940A-52DA5C79C80A}"/>
              </a:ext>
            </a:extLst>
          </p:cNvPr>
          <p:cNvSpPr/>
          <p:nvPr/>
        </p:nvSpPr>
        <p:spPr>
          <a:xfrm>
            <a:off x="2740343" y="3393116"/>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debemos analizarlo de forma diferente?</a:t>
            </a:r>
          </a:p>
        </p:txBody>
      </p:sp>
      <p:sp>
        <p:nvSpPr>
          <p:cNvPr id="13" name="12 Rectángulo redondeado">
            <a:extLst>
              <a:ext uri="{FF2B5EF4-FFF2-40B4-BE49-F238E27FC236}">
                <a16:creationId xmlns:a16="http://schemas.microsoft.com/office/drawing/2014/main" id="{A0FC8252-27A7-4CA1-8450-6DAE7992941C}"/>
              </a:ext>
            </a:extLst>
          </p:cNvPr>
          <p:cNvSpPr/>
          <p:nvPr/>
        </p:nvSpPr>
        <p:spPr>
          <a:xfrm>
            <a:off x="8784299" y="1401122"/>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Efectos de calendario</a:t>
            </a:r>
          </a:p>
        </p:txBody>
      </p:sp>
      <p:sp>
        <p:nvSpPr>
          <p:cNvPr id="17" name="16 Rectángulo redondeado">
            <a:extLst>
              <a:ext uri="{FF2B5EF4-FFF2-40B4-BE49-F238E27FC236}">
                <a16:creationId xmlns:a16="http://schemas.microsoft.com/office/drawing/2014/main" id="{283EEA12-23FD-458A-BFDF-3F583992CA1A}"/>
              </a:ext>
            </a:extLst>
          </p:cNvPr>
          <p:cNvSpPr/>
          <p:nvPr/>
        </p:nvSpPr>
        <p:spPr>
          <a:xfrm>
            <a:off x="2740343" y="5409340"/>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Modelo ARIMA con intervención</a:t>
            </a:r>
          </a:p>
        </p:txBody>
      </p:sp>
      <p:sp>
        <p:nvSpPr>
          <p:cNvPr id="12" name="6 Elipse">
            <a:extLst>
              <a:ext uri="{FF2B5EF4-FFF2-40B4-BE49-F238E27FC236}">
                <a16:creationId xmlns:a16="http://schemas.microsoft.com/office/drawing/2014/main" id="{6E6F3B15-486F-476E-92E4-8E32F5162D3D}"/>
              </a:ext>
            </a:extLst>
          </p:cNvPr>
          <p:cNvSpPr/>
          <p:nvPr/>
        </p:nvSpPr>
        <p:spPr>
          <a:xfrm>
            <a:off x="6576054" y="3393116"/>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5</a:t>
            </a:r>
          </a:p>
        </p:txBody>
      </p:sp>
      <p:sp>
        <p:nvSpPr>
          <p:cNvPr id="15" name="12 Rectángulo redondeado">
            <a:extLst>
              <a:ext uri="{FF2B5EF4-FFF2-40B4-BE49-F238E27FC236}">
                <a16:creationId xmlns:a16="http://schemas.microsoft.com/office/drawing/2014/main" id="{76B57E1A-B6C4-45F1-BAE1-FE0E4F0F5E4E}"/>
              </a:ext>
            </a:extLst>
          </p:cNvPr>
          <p:cNvSpPr/>
          <p:nvPr/>
        </p:nvSpPr>
        <p:spPr>
          <a:xfrm>
            <a:off x="8784298" y="3393116"/>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Valores faltantes y valores extremos</a:t>
            </a:r>
          </a:p>
        </p:txBody>
      </p:sp>
      <p:sp>
        <p:nvSpPr>
          <p:cNvPr id="14" name="6 Elipse">
            <a:extLst>
              <a:ext uri="{FF2B5EF4-FFF2-40B4-BE49-F238E27FC236}">
                <a16:creationId xmlns:a16="http://schemas.microsoft.com/office/drawing/2014/main" id="{3D7B9F28-0B2D-4E20-AEC3-EBBDF2A44284}"/>
              </a:ext>
            </a:extLst>
          </p:cNvPr>
          <p:cNvSpPr/>
          <p:nvPr/>
        </p:nvSpPr>
        <p:spPr>
          <a:xfrm>
            <a:off x="6576054" y="5328989"/>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6</a:t>
            </a:r>
          </a:p>
        </p:txBody>
      </p:sp>
      <p:sp>
        <p:nvSpPr>
          <p:cNvPr id="16" name="12 Rectángulo redondeado">
            <a:extLst>
              <a:ext uri="{FF2B5EF4-FFF2-40B4-BE49-F238E27FC236}">
                <a16:creationId xmlns:a16="http://schemas.microsoft.com/office/drawing/2014/main" id="{1A26AFE6-01E7-4E64-94F4-50DC4FB907C1}"/>
              </a:ext>
            </a:extLst>
          </p:cNvPr>
          <p:cNvSpPr/>
          <p:nvPr/>
        </p:nvSpPr>
        <p:spPr>
          <a:xfrm>
            <a:off x="8784298" y="5328989"/>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Consejos finales</a:t>
            </a:r>
          </a:p>
        </p:txBody>
      </p:sp>
    </p:spTree>
    <p:extLst>
      <p:ext uri="{BB962C8B-B14F-4D97-AF65-F5344CB8AC3E}">
        <p14:creationId xmlns:p14="http://schemas.microsoft.com/office/powerpoint/2010/main" val="3139243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F3E5F748-54A6-48B9-982C-35338F2918B7}"/>
              </a:ext>
            </a:extLst>
          </p:cNvPr>
          <p:cNvSpPr txBox="1">
            <a:spLocks/>
          </p:cNvSpPr>
          <p:nvPr/>
        </p:nvSpPr>
        <p:spPr>
          <a:xfrm>
            <a:off x="609600" y="58614"/>
            <a:ext cx="10972800"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a:t>Índice</a:t>
            </a:r>
            <a:endParaRPr lang="es-CR" dirty="0"/>
          </a:p>
        </p:txBody>
      </p:sp>
      <p:sp>
        <p:nvSpPr>
          <p:cNvPr id="5" name="3 Elipse">
            <a:extLst>
              <a:ext uri="{FF2B5EF4-FFF2-40B4-BE49-F238E27FC236}">
                <a16:creationId xmlns:a16="http://schemas.microsoft.com/office/drawing/2014/main" id="{15E93677-2C0F-40E9-A292-EA90C7EE6090}"/>
              </a:ext>
            </a:extLst>
          </p:cNvPr>
          <p:cNvSpPr/>
          <p:nvPr/>
        </p:nvSpPr>
        <p:spPr>
          <a:xfrm>
            <a:off x="719403" y="1401122"/>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1</a:t>
            </a:r>
          </a:p>
        </p:txBody>
      </p:sp>
      <p:sp>
        <p:nvSpPr>
          <p:cNvPr id="10" name="9 Rectángulo redondeado">
            <a:extLst>
              <a:ext uri="{FF2B5EF4-FFF2-40B4-BE49-F238E27FC236}">
                <a16:creationId xmlns:a16="http://schemas.microsoft.com/office/drawing/2014/main" id="{290C1C2F-38AF-4E91-B24A-06E437CD0F0E}"/>
              </a:ext>
            </a:extLst>
          </p:cNvPr>
          <p:cNvSpPr/>
          <p:nvPr/>
        </p:nvSpPr>
        <p:spPr>
          <a:xfrm>
            <a:off x="2639616" y="1401122"/>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Fundamentos</a:t>
            </a:r>
          </a:p>
        </p:txBody>
      </p:sp>
    </p:spTree>
    <p:extLst>
      <p:ext uri="{BB962C8B-B14F-4D97-AF65-F5344CB8AC3E}">
        <p14:creationId xmlns:p14="http://schemas.microsoft.com/office/powerpoint/2010/main" val="377687014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CACD18-3FCA-43AB-8740-53D40CB5DD6F}"/>
              </a:ext>
            </a:extLst>
          </p:cNvPr>
          <p:cNvSpPr>
            <a:spLocks noGrp="1"/>
          </p:cNvSpPr>
          <p:nvPr>
            <p:ph type="title"/>
          </p:nvPr>
        </p:nvSpPr>
        <p:spPr>
          <a:xfrm>
            <a:off x="838200" y="70126"/>
            <a:ext cx="10515600" cy="735217"/>
          </a:xfrm>
        </p:spPr>
        <p:txBody>
          <a:bodyPr/>
          <a:lstStyle/>
          <a:p>
            <a:pPr algn="ctr"/>
            <a:r>
              <a:rPr lang="es-CR" dirty="0"/>
              <a:t>Fundamento</a:t>
            </a:r>
          </a:p>
        </p:txBody>
      </p:sp>
      <p:sp>
        <p:nvSpPr>
          <p:cNvPr id="3" name="Marcador de contenido 2">
            <a:extLst>
              <a:ext uri="{FF2B5EF4-FFF2-40B4-BE49-F238E27FC236}">
                <a16:creationId xmlns:a16="http://schemas.microsoft.com/office/drawing/2014/main" id="{98D1000B-AEF6-413D-A554-0CCAD7147D4E}"/>
              </a:ext>
            </a:extLst>
          </p:cNvPr>
          <p:cNvSpPr>
            <a:spLocks noGrp="1"/>
          </p:cNvSpPr>
          <p:nvPr>
            <p:ph idx="1"/>
          </p:nvPr>
        </p:nvSpPr>
        <p:spPr>
          <a:xfrm>
            <a:off x="64394" y="914400"/>
            <a:ext cx="9311425" cy="5943600"/>
          </a:xfrm>
        </p:spPr>
        <p:txBody>
          <a:bodyPr/>
          <a:lstStyle/>
          <a:p>
            <a:pPr algn="just"/>
            <a:r>
              <a:rPr lang="es-CR" sz="2400" dirty="0"/>
              <a:t>Es frecuente que al construir modelos para series de tiempo, se observen residuos mayores a lo esperado para un determinado tiempo </a:t>
            </a:r>
            <a:r>
              <a:rPr lang="es-CR" sz="2400" i="1" dirty="0"/>
              <a:t>t, </a:t>
            </a:r>
            <a:r>
              <a:rPr lang="es-CR" sz="2400" dirty="0"/>
              <a:t>producto de una seguidilla de valores cambiantes o un única valor muy cambiante.</a:t>
            </a:r>
          </a:p>
          <a:p>
            <a:pPr algn="just"/>
            <a:endParaRPr lang="es-CR" sz="2400" dirty="0"/>
          </a:p>
          <a:p>
            <a:pPr algn="just"/>
            <a:r>
              <a:rPr lang="es-CR" sz="2400" dirty="0"/>
              <a:t>Estos residuos anormales (o en inglés como </a:t>
            </a:r>
            <a:r>
              <a:rPr lang="es-CR" sz="2400" i="1" dirty="0" err="1"/>
              <a:t>outliers</a:t>
            </a:r>
            <a:r>
              <a:rPr lang="es-CR" sz="2400" dirty="0"/>
              <a:t>) pueden ser el resultado de la ocurrencia de fenómenos ajenos al comportamiento histórico de la serie (recordar que no todo es producto de la técnica de análisis como tal).</a:t>
            </a:r>
          </a:p>
          <a:p>
            <a:pPr algn="just"/>
            <a:endParaRPr lang="es-CR" sz="2400" dirty="0"/>
          </a:p>
          <a:p>
            <a:pPr algn="just"/>
            <a:r>
              <a:rPr lang="es-CR" sz="2400" dirty="0"/>
              <a:t>Como consecuencia, en ocasiones impiden una buena identificación de un modelo de series de tiempo, para nuestros modelos de segunda generación, un ARIMA, ya que introducen correlaciones significativas en las FAC dadas estas ocurrencias inherentes al proceso que estamos analizando… y esto es algo bastante común y molesto…</a:t>
            </a:r>
          </a:p>
          <a:p>
            <a:endParaRPr lang="es-CR" dirty="0"/>
          </a:p>
        </p:txBody>
      </p:sp>
      <p:pic>
        <p:nvPicPr>
          <p:cNvPr id="3074" name="Picture 2" descr="Image result for time ser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7456" y="927280"/>
            <a:ext cx="2214138" cy="22141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68514" y="4435901"/>
            <a:ext cx="1952021" cy="195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927668"/>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82F84E1-628D-4942-A1A6-12C349AF5632}"/>
              </a:ext>
            </a:extLst>
          </p:cNvPr>
          <p:cNvSpPr>
            <a:spLocks noGrp="1"/>
          </p:cNvSpPr>
          <p:nvPr>
            <p:ph idx="1"/>
          </p:nvPr>
        </p:nvSpPr>
        <p:spPr>
          <a:xfrm>
            <a:off x="8584" y="888056"/>
            <a:ext cx="9676330" cy="5847595"/>
          </a:xfrm>
        </p:spPr>
        <p:txBody>
          <a:bodyPr>
            <a:normAutofit/>
          </a:bodyPr>
          <a:lstStyle/>
          <a:p>
            <a:pPr algn="just"/>
            <a:r>
              <a:rPr lang="es-CR" sz="2400" dirty="0"/>
              <a:t>Por lo anterior, es importante llevar a cabo lo que se conoce como un </a:t>
            </a:r>
            <a:r>
              <a:rPr lang="es-CR" sz="2400" i="1" dirty="0"/>
              <a:t>análisis de intervención</a:t>
            </a:r>
            <a:r>
              <a:rPr lang="es-CR" sz="2400" dirty="0"/>
              <a:t>. Este tipo de análisis busca erradicar los altos residuos o </a:t>
            </a:r>
            <a:r>
              <a:rPr lang="es-CR" sz="2400" dirty="0" err="1"/>
              <a:t>outliers</a:t>
            </a:r>
            <a:r>
              <a:rPr lang="es-CR" sz="2400" dirty="0"/>
              <a:t> detectados en el análisis, productos de eventos intrínsecos a la serie que se está analizando. </a:t>
            </a:r>
          </a:p>
          <a:p>
            <a:pPr algn="just"/>
            <a:endParaRPr lang="es-CR" sz="2400" dirty="0"/>
          </a:p>
          <a:p>
            <a:pPr algn="just"/>
            <a:r>
              <a:rPr lang="es-CR" sz="2400" dirty="0"/>
              <a:t>Es importante mencionar que se debe de evitar el uso del análisis de intervención para reducir arbitrariamente la magnitud de residuales con valores grandes; y debe aplicarse únicamente cuando exista el conocimiento de que un fenómeno exógeno tuvo lugar en un momento preciso del tiempo t</a:t>
            </a:r>
            <a:r>
              <a:rPr lang="es-CR" sz="2400" baseline="-25000" dirty="0"/>
              <a:t>o</a:t>
            </a:r>
            <a:r>
              <a:rPr lang="es-CR" sz="2400" dirty="0"/>
              <a:t>. De forma empírica  se puede llevar a cabo, pero no es el </a:t>
            </a:r>
            <a:r>
              <a:rPr lang="es-CR" sz="2400" dirty="0" err="1"/>
              <a:t>objtivo</a:t>
            </a:r>
            <a:r>
              <a:rPr lang="es-CR" sz="2400" dirty="0"/>
              <a:t> como tal, dado que este puede ser explicado. </a:t>
            </a:r>
          </a:p>
          <a:p>
            <a:endParaRPr lang="es-CR" sz="2400" dirty="0"/>
          </a:p>
          <a:p>
            <a:r>
              <a:rPr lang="es-CR" sz="2400" dirty="0"/>
              <a:t>En contra parte, recordemos que los eventos aleatorios pueden conducir a valores extremos, por lo que se recomienda la reflexión a la hora de aplicar la intervención…. (…¿entonces?...)</a:t>
            </a:r>
          </a:p>
        </p:txBody>
      </p:sp>
      <p:sp>
        <p:nvSpPr>
          <p:cNvPr id="6" name="Título 1">
            <a:extLst>
              <a:ext uri="{FF2B5EF4-FFF2-40B4-BE49-F238E27FC236}">
                <a16:creationId xmlns:a16="http://schemas.microsoft.com/office/drawing/2014/main" id="{F88997A6-7C27-446F-AC87-C6C0421AFD8D}"/>
              </a:ext>
            </a:extLst>
          </p:cNvPr>
          <p:cNvSpPr txBox="1">
            <a:spLocks/>
          </p:cNvSpPr>
          <p:nvPr/>
        </p:nvSpPr>
        <p:spPr>
          <a:xfrm>
            <a:off x="838200" y="70126"/>
            <a:ext cx="10515600" cy="7352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Fundamento</a:t>
            </a:r>
          </a:p>
        </p:txBody>
      </p:sp>
      <p:sp>
        <p:nvSpPr>
          <p:cNvPr id="2" name="AutoShape 2" descr="Related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4" name="AutoShape 4" descr="Related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5" name="AutoShape 6" descr="Related imag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4104" name="Picture 8"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5425" y="1066565"/>
            <a:ext cx="1985728" cy="19857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presentando gerenciamento de relacionamento com clientes Vetor Prem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2270" y="4005329"/>
            <a:ext cx="2072038" cy="247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68257"/>
      </p:ext>
    </p:extLst>
  </p:cSld>
  <p:clrMapOvr>
    <a:masterClrMapping/>
  </p:clrMapOvr>
  <p:transition spd="med">
    <p:pull/>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2164</TotalTime>
  <Words>3434</Words>
  <Application>Microsoft Office PowerPoint</Application>
  <PresentationFormat>Widescreen</PresentationFormat>
  <Paragraphs>337</Paragraphs>
  <Slides>50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Calibri Light</vt:lpstr>
      <vt:lpstr>Cambria Math</vt:lpstr>
      <vt:lpstr>Comic Sans MS</vt:lpstr>
      <vt:lpstr>Symbol</vt:lpstr>
      <vt:lpstr>Wingdings</vt:lpstr>
      <vt:lpstr>Tema de Office</vt:lpstr>
      <vt:lpstr>Análisis de intervención</vt:lpstr>
      <vt:lpstr>Preámbulo</vt:lpstr>
      <vt:lpstr>Preámbulo</vt:lpstr>
      <vt:lpstr>Preámbulo</vt:lpstr>
      <vt:lpstr>Preámbulo</vt:lpstr>
      <vt:lpstr>PowerPoint Presentation</vt:lpstr>
      <vt:lpstr>PowerPoint Presentation</vt:lpstr>
      <vt:lpstr>Fundamento</vt:lpstr>
      <vt:lpstr>PowerPoint Presentation</vt:lpstr>
      <vt:lpstr>Fundamento</vt:lpstr>
      <vt:lpstr>Fundamento</vt:lpstr>
      <vt:lpstr>PowerPoint Presentation</vt:lpstr>
      <vt:lpstr>Análisis de la intervención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Ejemplo de una intervención tipo AO en Yt</vt:lpstr>
      <vt:lpstr>Ejemplo del “footprint” de una intervención tipo AO en los residuos et</vt:lpstr>
      <vt:lpstr>Ejemplo de una intervención tipo LS en Yt</vt:lpstr>
      <vt:lpstr>Ejemplo del “footprint” de una intervención tipo LS en los residuos</vt:lpstr>
      <vt:lpstr>PowerPoint Presentation</vt:lpstr>
      <vt:lpstr>PowerPoint Presentation</vt:lpstr>
      <vt:lpstr>PowerPoint Presentation</vt:lpstr>
      <vt:lpstr>PowerPoint Presentation</vt:lpstr>
      <vt:lpstr>PowerPoint Presentation</vt:lpstr>
      <vt:lpstr>Pasos para agregar variables de intervención</vt:lpstr>
      <vt:lpstr>Pasos para agregar variables de intervención</vt:lpstr>
      <vt:lpstr>PowerPoint Presentation</vt:lpstr>
      <vt:lpstr>Efectos de calendario</vt:lpstr>
      <vt:lpstr>Efectos de calendario: la semana santa</vt:lpstr>
      <vt:lpstr>Efectos de calendario: días de comercio</vt:lpstr>
      <vt:lpstr>PowerPoint Presentation</vt:lpstr>
      <vt:lpstr>PowerPoint Presentation</vt:lpstr>
      <vt:lpstr>Valores faltantes y valores extremos</vt:lpstr>
      <vt:lpstr>Valores faltantes y valores extremos</vt:lpstr>
      <vt:lpstr>Valores faltantes y valores extremos</vt:lpstr>
      <vt:lpstr>Valores faltantes y valores extremos</vt:lpstr>
      <vt:lpstr>Valores faltantes y valores extremos</vt:lpstr>
      <vt:lpstr>PowerPoint Presentation</vt:lpstr>
      <vt:lpstr>Para la siguiente tarea…</vt:lpstr>
      <vt:lpstr>Conclusión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oscar</dc:creator>
  <cp:lastModifiedBy>Oscar Centeno Mora</cp:lastModifiedBy>
  <cp:revision>71</cp:revision>
  <dcterms:created xsi:type="dcterms:W3CDTF">2017-10-30T17:53:13Z</dcterms:created>
  <dcterms:modified xsi:type="dcterms:W3CDTF">2018-10-20T15:56:49Z</dcterms:modified>
</cp:coreProperties>
</file>